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notesSlides/notesSlide2.xml" ContentType="application/vnd.openxmlformats-officedocument.presentationml.notesSlide+xml"/>
  <Override PartName="/customXml/itemProps1.xml" ContentType="application/vnd.openxmlformats-officedocument.customXmlProperties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notesSlides/notesSlide25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notesSlides/notesSlide1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Default Extension="gif" ContentType="image/gif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handoutMasters/handoutMaster1.xml" ContentType="application/vnd.openxmlformats-officedocument.presentationml.handoutMaster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notesSlides/notesSlide29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notesSlides/notesSlide18.xml" ContentType="application/vnd.openxmlformats-officedocument.presentationml.notesSlide+xml"/>
  <Default Extension="rels" ContentType="application/vnd.openxmlformats-package.relationship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2"/>
  </p:sldMasterIdLst>
  <p:notesMasterIdLst>
    <p:notesMasterId r:id="rId57"/>
  </p:notesMasterIdLst>
  <p:handoutMasterIdLst>
    <p:handoutMasterId r:id="rId58"/>
  </p:handoutMasterIdLst>
  <p:sldIdLst>
    <p:sldId id="453" r:id="rId3"/>
    <p:sldId id="455" r:id="rId4"/>
    <p:sldId id="454" r:id="rId5"/>
    <p:sldId id="456" r:id="rId6"/>
    <p:sldId id="457" r:id="rId7"/>
    <p:sldId id="458" r:id="rId8"/>
    <p:sldId id="459" r:id="rId9"/>
    <p:sldId id="460" r:id="rId10"/>
    <p:sldId id="502" r:id="rId11"/>
    <p:sldId id="503" r:id="rId12"/>
    <p:sldId id="504" r:id="rId13"/>
    <p:sldId id="461" r:id="rId14"/>
    <p:sldId id="462" r:id="rId15"/>
    <p:sldId id="463" r:id="rId16"/>
    <p:sldId id="464" r:id="rId17"/>
    <p:sldId id="465" r:id="rId18"/>
    <p:sldId id="466" r:id="rId19"/>
    <p:sldId id="467" r:id="rId20"/>
    <p:sldId id="468" r:id="rId21"/>
    <p:sldId id="469" r:id="rId22"/>
    <p:sldId id="470" r:id="rId23"/>
    <p:sldId id="471" r:id="rId24"/>
    <p:sldId id="472" r:id="rId25"/>
    <p:sldId id="473" r:id="rId26"/>
    <p:sldId id="474" r:id="rId27"/>
    <p:sldId id="475" r:id="rId28"/>
    <p:sldId id="476" r:id="rId29"/>
    <p:sldId id="477" r:id="rId30"/>
    <p:sldId id="478" r:id="rId31"/>
    <p:sldId id="479" r:id="rId32"/>
    <p:sldId id="480" r:id="rId33"/>
    <p:sldId id="481" r:id="rId34"/>
    <p:sldId id="482" r:id="rId35"/>
    <p:sldId id="483" r:id="rId36"/>
    <p:sldId id="484" r:id="rId37"/>
    <p:sldId id="485" r:id="rId38"/>
    <p:sldId id="486" r:id="rId39"/>
    <p:sldId id="487" r:id="rId40"/>
    <p:sldId id="488" r:id="rId41"/>
    <p:sldId id="505" r:id="rId42"/>
    <p:sldId id="506" r:id="rId43"/>
    <p:sldId id="509" r:id="rId44"/>
    <p:sldId id="489" r:id="rId45"/>
    <p:sldId id="490" r:id="rId46"/>
    <p:sldId id="493" r:id="rId47"/>
    <p:sldId id="511" r:id="rId48"/>
    <p:sldId id="512" r:id="rId49"/>
    <p:sldId id="513" r:id="rId50"/>
    <p:sldId id="495" r:id="rId51"/>
    <p:sldId id="496" r:id="rId52"/>
    <p:sldId id="497" r:id="rId53"/>
    <p:sldId id="499" r:id="rId54"/>
    <p:sldId id="500" r:id="rId55"/>
    <p:sldId id="514" r:id="rId56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 xmlns="">
        <p14:section name="Introduction" id="{F09B291E-4D63-44D8-9FE2-F9EEBB49D803}">
          <p14:sldIdLst>
            <p14:sldId id="453"/>
            <p14:sldId id="455"/>
            <p14:sldId id="454"/>
          </p14:sldIdLst>
        </p14:section>
        <p14:section name="Functions" id="{E62E72CC-21EE-4242-933D-F63A61555FC9}">
          <p14:sldIdLst>
            <p14:sldId id="456"/>
            <p14:sldId id="457"/>
            <p14:sldId id="458"/>
            <p14:sldId id="459"/>
            <p14:sldId id="460"/>
            <p14:sldId id="502"/>
            <p14:sldId id="503"/>
            <p14:sldId id="504"/>
          </p14:sldIdLst>
        </p14:section>
        <p14:section name="Transactions" id="{A1949474-4747-4B49-92DB-B9C91D9DA736}">
          <p14:sldIdLst>
            <p14:sldId id="461"/>
            <p14:sldId id="462"/>
            <p14:sldId id="463"/>
            <p14:sldId id="464"/>
            <p14:sldId id="465"/>
            <p14:sldId id="466"/>
            <p14:sldId id="467"/>
            <p14:sldId id="468"/>
            <p14:sldId id="469"/>
            <p14:sldId id="470"/>
            <p14:sldId id="471"/>
            <p14:sldId id="472"/>
            <p14:sldId id="473"/>
            <p14:sldId id="474"/>
          </p14:sldIdLst>
        </p14:section>
        <p14:section name="Stored Procedures" id="{9B223023-437F-44BD-AE05-7AB81D7541EC}">
          <p14:sldIdLst>
            <p14:sldId id="475"/>
            <p14:sldId id="476"/>
            <p14:sldId id="477"/>
            <p14:sldId id="478"/>
            <p14:sldId id="479"/>
            <p14:sldId id="480"/>
            <p14:sldId id="481"/>
            <p14:sldId id="482"/>
            <p14:sldId id="483"/>
            <p14:sldId id="484"/>
            <p14:sldId id="485"/>
            <p14:sldId id="486"/>
            <p14:sldId id="487"/>
            <p14:sldId id="488"/>
            <p14:sldId id="505"/>
            <p14:sldId id="506"/>
            <p14:sldId id="509"/>
          </p14:sldIdLst>
        </p14:section>
        <p14:section name="Triggers" id="{F00667B4-EB87-4C3A-9472-11484BC77BE2}">
          <p14:sldIdLst>
            <p14:sldId id="489"/>
            <p14:sldId id="490"/>
            <p14:sldId id="493"/>
            <p14:sldId id="511"/>
            <p14:sldId id="512"/>
            <p14:sldId id="513"/>
            <p14:sldId id="495"/>
            <p14:sldId id="496"/>
          </p14:sldIdLst>
        </p14:section>
        <p14:section name="Summary" id="{74E48815-88DC-41B3-A7D7-FC3F3F742483}">
          <p14:sldIdLst>
            <p14:sldId id="497"/>
            <p14:sldId id="499"/>
            <p14:sldId id="500"/>
            <p14:sldId id="514"/>
          </p14:sldIdLst>
        </p14:section>
      </p14:sectionLst>
    </p:ex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oftUniLector" initials="S" lastIdx="1" clrIdx="0">
    <p:extLst>
      <p:ext uri="{19B8F6BF-5375-455C-9EA6-DF929625EA0E}">
        <p15:presenceInfo xmlns:p15="http://schemas.microsoft.com/office/powerpoint/2012/main" xmlns="" userId="SoftUniLecto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3BABFF"/>
    <a:srgbClr val="C6C0AA"/>
    <a:srgbClr val="F3BE60"/>
    <a:srgbClr val="00B050"/>
    <a:srgbClr val="613306"/>
    <a:srgbClr val="371D03"/>
    <a:srgbClr val="482604"/>
    <a:srgbClr val="FFF0D9"/>
    <a:srgbClr val="7030A0"/>
    <a:srgbClr val="005828"/>
  </p:clrMru>
  <p:extLst>
    <p:ext uri="{E76CE94A-603C-4142-B9EB-6D1370010A27}">
      <p14:discardImageEditData xmlns:p14="http://schemas.microsoft.com/office/powerpoint/2010/main" xmlns="" val="1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368" autoAdjust="0"/>
    <p:restoredTop sz="78044" autoAdjust="0"/>
  </p:normalViewPr>
  <p:slideViewPr>
    <p:cSldViewPr>
      <p:cViewPr varScale="1">
        <p:scale>
          <a:sx n="73" d="100"/>
          <a:sy n="73" d="100"/>
        </p:scale>
        <p:origin x="-396" y="-102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notesMaster" Target="notesMasters/notesMaster1.xml"/><Relationship Id="rId61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9/9/2017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xmlns="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9/9/2017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5405866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3321323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9119927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7135017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*</a:t>
            </a:r>
            <a:endParaRPr lang="en-US" sz="1200" i="0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9B7829E0-F923-4198-B3E5-4DD2525C58C8}" type="datetime1">
              <a:rPr lang="en-US"/>
              <a:pPr/>
              <a:t>9/9/2017</a:t>
            </a:fld>
            <a:r>
              <a:rPr lang="en-US"/>
              <a:t>07/16/96</a:t>
            </a:r>
            <a:endParaRPr lang="en-US" sz="1200" i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(c) 2005 National Academy for Software Development - http://academy.devbg.org. All rights reserved. Unauthorized copying or re-distribution is strictly prohibited.*</a:t>
            </a:r>
            <a:endParaRPr lang="en-US" sz="1200" i="0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AD1116-BD6A-4F06-8155-84B4653F15C0}" type="slidenum">
              <a:rPr lang="en-US"/>
              <a:pPr/>
              <a:t>17</a:t>
            </a:fld>
            <a:r>
              <a:rPr lang="en-US"/>
              <a:t>##</a:t>
            </a:r>
            <a:endParaRPr lang="en-US" sz="1200" i="0"/>
          </a:p>
        </p:txBody>
      </p:sp>
      <p:sp>
        <p:nvSpPr>
          <p:cNvPr id="528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1275" y="750888"/>
            <a:ext cx="6589713" cy="3708400"/>
          </a:xfrm>
          <a:ln/>
        </p:spPr>
      </p:sp>
      <p:sp>
        <p:nvSpPr>
          <p:cNvPr id="5283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Use transfer example, not cash machine for failing to complete</a:t>
            </a:r>
          </a:p>
        </p:txBody>
      </p:sp>
    </p:spTree>
    <p:extLst>
      <p:ext uri="{BB962C8B-B14F-4D97-AF65-F5344CB8AC3E}">
        <p14:creationId xmlns:p14="http://schemas.microsoft.com/office/powerpoint/2010/main" xmlns="" val="38783481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029130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Transaction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is a sequence of actions</a:t>
            </a:r>
            <a:r>
              <a:rPr lang="bg-BG" dirty="0"/>
              <a:t> (</a:t>
            </a:r>
            <a:r>
              <a:rPr lang="en-US" dirty="0"/>
              <a:t>database operations</a:t>
            </a:r>
            <a:r>
              <a:rPr lang="bg-BG" dirty="0"/>
              <a:t>)</a:t>
            </a:r>
            <a:r>
              <a:rPr lang="en-US" dirty="0"/>
              <a:t> executed as a whole</a:t>
            </a:r>
            <a:r>
              <a:rPr lang="bg-BG" dirty="0"/>
              <a:t>:</a:t>
            </a: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en-US" dirty="0"/>
              <a:t>Either all of them complete successfully</a:t>
            </a:r>
            <a:endParaRPr lang="bg-BG" dirty="0"/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en-US" dirty="0"/>
              <a:t>Or none of the them</a:t>
            </a:r>
            <a:endParaRPr lang="bg-BG" dirty="0"/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dirty="0"/>
              <a:t>Example of transaction</a:t>
            </a:r>
            <a:r>
              <a:rPr lang="bg-BG" dirty="0"/>
              <a:t>:</a:t>
            </a: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en-US" dirty="0"/>
              <a:t>A bank transfer from one account into another</a:t>
            </a:r>
            <a:r>
              <a:rPr lang="bg-BG" dirty="0"/>
              <a:t> (</a:t>
            </a:r>
            <a:r>
              <a:rPr lang="en-US" dirty="0"/>
              <a:t>withdrawal</a:t>
            </a:r>
            <a:r>
              <a:rPr lang="bg-BG" dirty="0"/>
              <a:t> + </a:t>
            </a:r>
            <a:r>
              <a:rPr lang="en-US" dirty="0"/>
              <a:t>deposit</a:t>
            </a:r>
            <a:r>
              <a:rPr lang="bg-BG" dirty="0"/>
              <a:t>)</a:t>
            </a: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en-US" dirty="0"/>
              <a:t>If either the withdrawal or the deposit fails</a:t>
            </a:r>
            <a:r>
              <a:rPr lang="bg-BG" dirty="0"/>
              <a:t> </a:t>
            </a:r>
            <a:r>
              <a:rPr lang="en-US" dirty="0"/>
              <a:t>the whole operation is cancelled</a:t>
            </a:r>
            <a:endParaRPr lang="bg-BG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4964192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8000"/>
              </a:lnSpc>
            </a:pPr>
            <a:r>
              <a:rPr lang="en-US" dirty="0"/>
              <a:t>Start a transaction</a:t>
            </a:r>
          </a:p>
          <a:p>
            <a:pPr lvl="1">
              <a:lnSpc>
                <a:spcPct val="98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nsolas" pitchFamily="49" charset="0"/>
                <a:cs typeface="Consolas" pitchFamily="49" charset="0"/>
              </a:rPr>
              <a:t>BEGIN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cs typeface="Consolas" pitchFamily="49" charset="0"/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nsolas" pitchFamily="49" charset="0"/>
                <a:cs typeface="Consolas" pitchFamily="49" charset="0"/>
              </a:rPr>
              <a:t>TRANSACTION</a:t>
            </a:r>
          </a:p>
          <a:p>
            <a:pPr lvl="1">
              <a:lnSpc>
                <a:spcPct val="98000"/>
              </a:lnSpc>
            </a:pPr>
            <a:r>
              <a:rPr lang="en-US" dirty="0"/>
              <a:t>Some RDBMS use implicit start, e.g. Oracle</a:t>
            </a:r>
          </a:p>
          <a:p>
            <a:pPr>
              <a:lnSpc>
                <a:spcPct val="98000"/>
              </a:lnSpc>
            </a:pPr>
            <a:r>
              <a:rPr lang="en-US" dirty="0"/>
              <a:t>Ending a transaction</a:t>
            </a:r>
          </a:p>
          <a:p>
            <a:pPr lvl="1">
              <a:lnSpc>
                <a:spcPct val="98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nsolas" pitchFamily="49" charset="0"/>
                <a:cs typeface="Consolas" pitchFamily="49" charset="0"/>
              </a:rPr>
              <a:t>COMMIT</a:t>
            </a:r>
          </a:p>
          <a:p>
            <a:pPr lvl="2">
              <a:lnSpc>
                <a:spcPct val="98000"/>
              </a:lnSpc>
            </a:pPr>
            <a:r>
              <a:rPr lang="en-US" dirty="0"/>
              <a:t>Complete a successful transaction and persist all changes made</a:t>
            </a:r>
          </a:p>
          <a:p>
            <a:pPr lvl="1">
              <a:lnSpc>
                <a:spcPct val="98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nsolas" pitchFamily="49" charset="0"/>
                <a:cs typeface="Consolas" pitchFamily="49" charset="0"/>
              </a:rPr>
              <a:t>ROLLBACK</a:t>
            </a:r>
          </a:p>
          <a:p>
            <a:pPr lvl="2">
              <a:lnSpc>
                <a:spcPct val="98000"/>
              </a:lnSpc>
            </a:pPr>
            <a:r>
              <a:rPr lang="en-US" dirty="0"/>
              <a:t>“Undo” changes from an aborted transaction</a:t>
            </a:r>
          </a:p>
          <a:p>
            <a:pPr lvl="2">
              <a:lnSpc>
                <a:spcPct val="98000"/>
              </a:lnSpc>
            </a:pPr>
            <a:r>
              <a:rPr lang="en-US" dirty="0"/>
              <a:t>May be done automatically when failure occurs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0418436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04A168B-E675-4B5B-A100-7BE280D1D07A}" type="slidenum">
              <a:rPr lang="en-US"/>
              <a:pPr/>
              <a:t>26</a:t>
            </a:fld>
            <a:r>
              <a:rPr lang="en-US" dirty="0"/>
              <a:t>##</a:t>
            </a:r>
          </a:p>
        </p:txBody>
      </p:sp>
      <p:sp>
        <p:nvSpPr>
          <p:cNvPr id="437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72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xmlns="" val="37258850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E577010-E72C-43E2-A3EA-4608701522CE}" type="slidenum">
              <a:rPr lang="en-US"/>
              <a:pPr/>
              <a:t>32</a:t>
            </a:fld>
            <a:r>
              <a:rPr lang="en-US" dirty="0"/>
              <a:t>##</a:t>
            </a:r>
          </a:p>
        </p:txBody>
      </p:sp>
      <p:sp>
        <p:nvSpPr>
          <p:cNvPr id="4884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84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xmlns="" val="362162329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306065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78238632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87816819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BFA7091-1169-4A3F-A158-1ACE5A626F08}" type="slidenum">
              <a:rPr lang="en-US"/>
              <a:pPr/>
              <a:t>40</a:t>
            </a:fld>
            <a:r>
              <a:rPr lang="en-US" dirty="0"/>
              <a:t>##</a:t>
            </a:r>
            <a:endParaRPr lang="en-US" sz="1100" dirty="0"/>
          </a:p>
        </p:txBody>
      </p:sp>
      <p:sp>
        <p:nvSpPr>
          <p:cNvPr id="5416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16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8481" y="4416099"/>
            <a:ext cx="5504853" cy="4182457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54073362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BFA7091-1169-4A3F-A158-1ACE5A626F08}" type="slidenum">
              <a:rPr lang="en-US"/>
              <a:pPr/>
              <a:t>41</a:t>
            </a:fld>
            <a:r>
              <a:rPr lang="en-US" dirty="0"/>
              <a:t>##</a:t>
            </a:r>
            <a:endParaRPr lang="en-US" sz="1100" dirty="0"/>
          </a:p>
        </p:txBody>
      </p:sp>
      <p:sp>
        <p:nvSpPr>
          <p:cNvPr id="5416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16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8481" y="4416099"/>
            <a:ext cx="5504853" cy="4182457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25538799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BFA7091-1169-4A3F-A158-1ACE5A626F08}" type="slidenum">
              <a:rPr lang="en-US"/>
              <a:pPr/>
              <a:t>42</a:t>
            </a:fld>
            <a:r>
              <a:rPr lang="en-US" dirty="0"/>
              <a:t>##</a:t>
            </a:r>
            <a:endParaRPr lang="en-US" sz="1100" dirty="0"/>
          </a:p>
        </p:txBody>
      </p:sp>
      <p:sp>
        <p:nvSpPr>
          <p:cNvPr id="5416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16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8481" y="4416099"/>
            <a:ext cx="5504853" cy="4182457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7295487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120D3E7-8228-448E-A71C-FED6D43DF855}" type="slidenum">
              <a:rPr lang="en-US"/>
              <a:pPr/>
              <a:t>43</a:t>
            </a:fld>
            <a:r>
              <a:rPr lang="en-US" dirty="0"/>
              <a:t>##</a:t>
            </a:r>
          </a:p>
        </p:txBody>
      </p:sp>
      <p:sp>
        <p:nvSpPr>
          <p:cNvPr id="518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81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xmlns="" val="1555498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84542800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51434399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10853207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90453311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5000"/>
              </a:lnSpc>
            </a:pPr>
            <a:r>
              <a:rPr lang="en-US" sz="1600" dirty="0"/>
              <a:t>We can create </a:t>
            </a:r>
            <a:r>
              <a:rPr lang="en-US" sz="1600" b="1" dirty="0"/>
              <a:t>user defined functions </a:t>
            </a:r>
            <a:r>
              <a:rPr lang="en-US" sz="1600" b="0" dirty="0"/>
              <a:t>and</a:t>
            </a:r>
            <a:r>
              <a:rPr lang="en-US" sz="1600" b="1" dirty="0"/>
              <a:t> stored procedures </a:t>
            </a:r>
            <a:r>
              <a:rPr lang="en-US" sz="1600" dirty="0"/>
              <a:t>in SQL Server and we can easily execute them to save code repetition.</a:t>
            </a:r>
          </a:p>
          <a:p>
            <a:pPr>
              <a:lnSpc>
                <a:spcPct val="95000"/>
              </a:lnSpc>
            </a:pPr>
            <a:r>
              <a:rPr lang="en-US" sz="1600" dirty="0"/>
              <a:t>We can create </a:t>
            </a:r>
            <a:r>
              <a:rPr lang="en-US" sz="1600" b="1" dirty="0"/>
              <a:t>triggers</a:t>
            </a:r>
            <a:r>
              <a:rPr lang="en-US" sz="1600" dirty="0"/>
              <a:t> that apply a given  behavior when some condition has occurred.</a:t>
            </a:r>
          </a:p>
          <a:p>
            <a:pPr>
              <a:lnSpc>
                <a:spcPct val="95000"/>
              </a:lnSpc>
            </a:pPr>
            <a:r>
              <a:rPr lang="en-US" sz="1600" dirty="0"/>
              <a:t>We can make </a:t>
            </a:r>
            <a:r>
              <a:rPr lang="en-US" sz="1600" b="1" dirty="0"/>
              <a:t>transactions</a:t>
            </a:r>
            <a:r>
              <a:rPr lang="en-US" sz="1600" dirty="0"/>
              <a:t> if we want to be sure that if all the behavior goes as planned,</a:t>
            </a:r>
            <a:br>
              <a:rPr lang="en-US" sz="1600" dirty="0"/>
            </a:br>
            <a:r>
              <a:rPr lang="en-US" sz="1600" dirty="0"/>
              <a:t>all the changes are made and in the other case, no changes are applied.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6263699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F61667F-FAB2-418B-BA59-74B4D39CAB61}" type="slidenum">
              <a:rPr lang="en-US"/>
              <a:pPr/>
              <a:t>4</a:t>
            </a:fld>
            <a:r>
              <a:rPr lang="en-US" dirty="0"/>
              <a:t>##</a:t>
            </a:r>
          </a:p>
        </p:txBody>
      </p:sp>
      <p:sp>
        <p:nvSpPr>
          <p:cNvPr id="4915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xmlns="" val="158072083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52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19963547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47021686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141870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1780089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1433635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2087207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BFA7091-1169-4A3F-A158-1ACE5A626F08}" type="slidenum">
              <a:rPr lang="en-US"/>
              <a:pPr/>
              <a:t>9</a:t>
            </a:fld>
            <a:r>
              <a:rPr lang="en-US" dirty="0"/>
              <a:t>##</a:t>
            </a:r>
            <a:endParaRPr lang="en-US" sz="1100" dirty="0"/>
          </a:p>
        </p:txBody>
      </p:sp>
      <p:sp>
        <p:nvSpPr>
          <p:cNvPr id="5416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16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8481" y="4416099"/>
            <a:ext cx="5504853" cy="4182457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4237436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BFA7091-1169-4A3F-A158-1ACE5A626F08}" type="slidenum">
              <a:rPr lang="en-US"/>
              <a:pPr/>
              <a:t>10</a:t>
            </a:fld>
            <a:r>
              <a:rPr lang="en-US" dirty="0"/>
              <a:t>##</a:t>
            </a:r>
            <a:endParaRPr lang="en-US" sz="1100" dirty="0"/>
          </a:p>
        </p:txBody>
      </p:sp>
      <p:sp>
        <p:nvSpPr>
          <p:cNvPr id="5416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16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8481" y="4416099"/>
            <a:ext cx="5504853" cy="4182457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9343339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BFA7091-1169-4A3F-A158-1ACE5A626F08}" type="slidenum">
              <a:rPr lang="en-US"/>
              <a:pPr/>
              <a:t>11</a:t>
            </a:fld>
            <a:r>
              <a:rPr lang="en-US" dirty="0"/>
              <a:t>##</a:t>
            </a:r>
            <a:endParaRPr lang="en-US" sz="1100" dirty="0"/>
          </a:p>
        </p:txBody>
      </p:sp>
      <p:sp>
        <p:nvSpPr>
          <p:cNvPr id="5416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16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8481" y="4416099"/>
            <a:ext cx="5504853" cy="4182457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5939530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xmlns="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9/9/2017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3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3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 cstate="print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6600" b="1" kern="1200" noProof="0" dirty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Questions?</a:t>
            </a:r>
            <a:endParaRPr lang="en-US" sz="66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5887996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9/9/2017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xmlns="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72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6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hyperlink" Target="http://softuni.org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judge.softuni.bg/Contests/Practice/Index/302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judge.softuni.bg/Contests/Practice/Index/302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judge.softuni.bg/Contests/Practice/Index/302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302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judge.softuni.bg/Contests/Practice/Index/302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hyperlink" Target="https://judge.softuni.bg/Contests/Practice/Index/302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judge.softuni.bg/Contests/Practice/Index/302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judge.softuni.bg/Contests/Practice/Index/302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3.jpe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hyperlink" Target="http://smartit.bg/" TargetMode="External"/><Relationship Id="rId13" Type="http://schemas.openxmlformats.org/officeDocument/2006/relationships/image" Target="../media/image49.png"/><Relationship Id="rId18" Type="http://schemas.openxmlformats.org/officeDocument/2006/relationships/hyperlink" Target="http://www.superhosting.bg/" TargetMode="External"/><Relationship Id="rId3" Type="http://schemas.openxmlformats.org/officeDocument/2006/relationships/hyperlink" Target="https://softuni.bg/courses/" TargetMode="External"/><Relationship Id="rId21" Type="http://schemas.openxmlformats.org/officeDocument/2006/relationships/image" Target="../media/image53.png"/><Relationship Id="rId7" Type="http://schemas.openxmlformats.org/officeDocument/2006/relationships/image" Target="../media/image46.png"/><Relationship Id="rId12" Type="http://schemas.openxmlformats.org/officeDocument/2006/relationships/hyperlink" Target="http://www.indeavr.com/" TargetMode="External"/><Relationship Id="rId17" Type="http://schemas.openxmlformats.org/officeDocument/2006/relationships/image" Target="../media/image51.png"/><Relationship Id="rId2" Type="http://schemas.openxmlformats.org/officeDocument/2006/relationships/notesSlide" Target="../notesSlides/notesSlide30.xml"/><Relationship Id="rId16" Type="http://schemas.openxmlformats.org/officeDocument/2006/relationships/hyperlink" Target="http://netpeak.bg/" TargetMode="External"/><Relationship Id="rId20" Type="http://schemas.openxmlformats.org/officeDocument/2006/relationships/hyperlink" Target="http://www.telenor.bg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xs-software.com/" TargetMode="External"/><Relationship Id="rId11" Type="http://schemas.openxmlformats.org/officeDocument/2006/relationships/image" Target="../media/image48.png"/><Relationship Id="rId5" Type="http://schemas.openxmlformats.org/officeDocument/2006/relationships/image" Target="../media/image45.png"/><Relationship Id="rId15" Type="http://schemas.openxmlformats.org/officeDocument/2006/relationships/image" Target="../media/image50.png"/><Relationship Id="rId10" Type="http://schemas.openxmlformats.org/officeDocument/2006/relationships/hyperlink" Target="http://www.softwaregroup-bg.com/" TargetMode="External"/><Relationship Id="rId19" Type="http://schemas.openxmlformats.org/officeDocument/2006/relationships/image" Target="../media/image52.png"/><Relationship Id="rId4" Type="http://schemas.openxmlformats.org/officeDocument/2006/relationships/hyperlink" Target="http://www.luxoft.com/" TargetMode="External"/><Relationship Id="rId9" Type="http://schemas.openxmlformats.org/officeDocument/2006/relationships/image" Target="../media/image47.png"/><Relationship Id="rId14" Type="http://schemas.openxmlformats.org/officeDocument/2006/relationships/hyperlink" Target="http://www.infragistics.com/" TargetMode="Externa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reativecommons.org/licenses/by-nc-sa/3.0/deed.en_US" TargetMode="External"/><Relationship Id="rId5" Type="http://schemas.openxmlformats.org/officeDocument/2006/relationships/hyperlink" Target="http://telerikacademy.com/Courses/Courses/Details/185" TargetMode="External"/><Relationship Id="rId4" Type="http://schemas.openxmlformats.org/officeDocument/2006/relationships/image" Target="../media/image8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://softuni.org/" TargetMode="External"/><Relationship Id="rId7" Type="http://schemas.openxmlformats.org/officeDocument/2006/relationships/image" Target="../media/image54.png"/><Relationship Id="rId12" Type="http://schemas.openxmlformats.org/officeDocument/2006/relationships/image" Target="../media/image5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56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55.png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://www.facebook.com/SoftwareUniversity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judge.softuni.bg/Contests/Practice/Index/302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799012" y="914399"/>
            <a:ext cx="7162799" cy="2058235"/>
          </a:xfrm>
        </p:spPr>
        <p:txBody>
          <a:bodyPr>
            <a:normAutofit fontScale="90000"/>
          </a:bodyPr>
          <a:lstStyle/>
          <a:p>
            <a:r>
              <a:rPr lang="en-US" dirty="0"/>
              <a:t>User-defined functions, Procedures, Triggers and Transactions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419600"/>
            <a:ext cx="3187613" cy="525135"/>
          </a:xfrm>
        </p:spPr>
        <p:txBody>
          <a:bodyPr/>
          <a:lstStyle/>
          <a:p>
            <a:r>
              <a:rPr lang="en-US" dirty="0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4889499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http://softuni.bg</a:t>
            </a:r>
            <a:endParaRPr lang="en-US" dirty="0"/>
          </a:p>
        </p:txBody>
      </p:sp>
      <p:pic>
        <p:nvPicPr>
          <p:cNvPr id="1028" name="Picture 4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21983" y="29726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6" name="Picture 2" descr="database, storage icon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197921" y="3620613"/>
            <a:ext cx="2446389" cy="2446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database, storage icon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0285412" y="4442934"/>
            <a:ext cx="1509802" cy="1624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flipH="1">
            <a:off x="3656014" y="3841263"/>
            <a:ext cx="2133598" cy="2341486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 rot="576164">
            <a:off x="5145888" y="3718448"/>
            <a:ext cx="1562159" cy="7229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Databases</a:t>
            </a:r>
          </a:p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Basics</a:t>
            </a:r>
          </a:p>
        </p:txBody>
      </p:sp>
      <p:pic>
        <p:nvPicPr>
          <p:cNvPr id="17" name="Picture 9">
            <a:hlinkClick r:id="rId9" tooltip="Software University Foundation"/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-5359" t="-15226" r="-5359" b="-15226"/>
          <a:stretch/>
        </p:blipFill>
        <p:spPr>
          <a:xfrm>
            <a:off x="821983" y="1715884"/>
            <a:ext cx="2175525" cy="806881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xmlns="" val="32153793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67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Solution: Salary Level Function (1)</a:t>
            </a:r>
          </a:p>
        </p:txBody>
      </p:sp>
      <p:sp>
        <p:nvSpPr>
          <p:cNvPr id="540676" name="Rectangle 4"/>
          <p:cNvSpPr>
            <a:spLocks noChangeArrowheads="1"/>
          </p:cNvSpPr>
          <p:nvPr/>
        </p:nvSpPr>
        <p:spPr bwMode="auto">
          <a:xfrm>
            <a:off x="1065212" y="2895600"/>
            <a:ext cx="9554522" cy="267765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CREATE FUNCTION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ufn_GetSalaryLevel</a:t>
            </a: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@salary INT</a:t>
            </a: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)</a:t>
            </a:r>
          </a:p>
          <a:p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RETURNS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NVARCHAR(10)</a:t>
            </a:r>
          </a:p>
          <a:p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AS</a:t>
            </a:r>
          </a:p>
          <a:p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BEGIN</a:t>
            </a:r>
          </a:p>
          <a:p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</a:t>
            </a:r>
            <a:r>
              <a:rPr lang="en-US" sz="2800" b="1" i="1" dirty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-- Function logic here.</a:t>
            </a:r>
          </a:p>
          <a:p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END;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14" name="AutoShape 7"/>
          <p:cNvSpPr>
            <a:spLocks noChangeArrowheads="1"/>
          </p:cNvSpPr>
          <p:nvPr/>
        </p:nvSpPr>
        <p:spPr bwMode="auto">
          <a:xfrm>
            <a:off x="1370012" y="1828800"/>
            <a:ext cx="3290755" cy="629303"/>
          </a:xfrm>
          <a:prstGeom prst="wedgeRoundRectCallout">
            <a:avLst>
              <a:gd name="adj1" fmla="val 42510"/>
              <a:gd name="adj2" fmla="val 13162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Function Name</a:t>
            </a:r>
          </a:p>
        </p:txBody>
      </p:sp>
      <p:sp>
        <p:nvSpPr>
          <p:cNvPr id="16" name="AutoShape 7"/>
          <p:cNvSpPr>
            <a:spLocks noChangeArrowheads="1"/>
          </p:cNvSpPr>
          <p:nvPr/>
        </p:nvSpPr>
        <p:spPr bwMode="auto">
          <a:xfrm>
            <a:off x="7923212" y="1810481"/>
            <a:ext cx="3290755" cy="629303"/>
          </a:xfrm>
          <a:prstGeom prst="wedgeRoundRectCallout">
            <a:avLst>
              <a:gd name="adj1" fmla="val -39307"/>
              <a:gd name="adj2" fmla="val 13700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Input Parameters</a:t>
            </a:r>
          </a:p>
        </p:txBody>
      </p:sp>
      <p:sp>
        <p:nvSpPr>
          <p:cNvPr id="17" name="AutoShape 7"/>
          <p:cNvSpPr>
            <a:spLocks noChangeArrowheads="1"/>
          </p:cNvSpPr>
          <p:nvPr/>
        </p:nvSpPr>
        <p:spPr bwMode="auto">
          <a:xfrm>
            <a:off x="5027612" y="3942697"/>
            <a:ext cx="3290755" cy="629303"/>
          </a:xfrm>
          <a:prstGeom prst="wedgeRoundRectCallout">
            <a:avLst>
              <a:gd name="adj1" fmla="val -46511"/>
              <a:gd name="adj2" fmla="val -9978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Return Type</a:t>
            </a:r>
          </a:p>
        </p:txBody>
      </p:sp>
      <p:sp>
        <p:nvSpPr>
          <p:cNvPr id="18" name="AutoShape 7"/>
          <p:cNvSpPr>
            <a:spLocks noChangeArrowheads="1"/>
          </p:cNvSpPr>
          <p:nvPr/>
        </p:nvSpPr>
        <p:spPr bwMode="auto">
          <a:xfrm>
            <a:off x="4799012" y="5334000"/>
            <a:ext cx="3290755" cy="629303"/>
          </a:xfrm>
          <a:prstGeom prst="wedgeRoundRectCallout">
            <a:avLst>
              <a:gd name="adj1" fmla="val -41365"/>
              <a:gd name="adj2" fmla="val -9170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Function Body</a:t>
            </a:r>
          </a:p>
        </p:txBody>
      </p:sp>
      <p:sp>
        <p:nvSpPr>
          <p:cNvPr id="20" name="TextBox 5"/>
          <p:cNvSpPr txBox="1"/>
          <p:nvPr/>
        </p:nvSpPr>
        <p:spPr>
          <a:xfrm>
            <a:off x="760412" y="6167735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3"/>
              </a:rPr>
              <a:t>https://judge.softuni.bg/Contests/Practice/Index/302#4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566841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6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406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6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406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6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406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6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406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6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406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67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4067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6" grpId="0" animBg="1"/>
      <p:bldP spid="17" grpId="0" animBg="1"/>
      <p:bldP spid="1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67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Solution: Salary Level Function (2)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989012" y="1371600"/>
            <a:ext cx="9991724" cy="440120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DECLARE </a:t>
            </a:r>
            <a:r>
              <a:rPr lang="en-US" sz="2800" b="1" noProof="1">
                <a:solidFill>
                  <a:schemeClr val="tx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@salaryLevel </a:t>
            </a: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VARCHAR(10)</a:t>
            </a:r>
          </a:p>
          <a:p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/>
            </a:r>
            <a:b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</a:b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IF 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@salary </a:t>
            </a: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&lt; 30000)</a:t>
            </a:r>
          </a:p>
          <a:p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 SET </a:t>
            </a:r>
            <a:r>
              <a:rPr lang="en-US" sz="2800" b="1" noProof="1">
                <a:solidFill>
                  <a:schemeClr val="tx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@salaryLevel </a:t>
            </a: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= 'Low'</a:t>
            </a:r>
          </a:p>
          <a:p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ELSE IF(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@salary </a:t>
            </a: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&gt;= 30000 AND @salary &lt;= 50000)</a:t>
            </a:r>
          </a:p>
          <a:p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 SET </a:t>
            </a:r>
            <a:r>
              <a:rPr lang="en-US" sz="2800" b="1" noProof="1">
                <a:solidFill>
                  <a:schemeClr val="tx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@salaryLevel </a:t>
            </a: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= 'Average'</a:t>
            </a:r>
          </a:p>
          <a:p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ELSE</a:t>
            </a:r>
          </a:p>
          <a:p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 SET </a:t>
            </a:r>
            <a:r>
              <a:rPr lang="en-US" sz="2800" b="1" noProof="1">
                <a:solidFill>
                  <a:schemeClr val="tx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@salaryLevel</a:t>
            </a: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= 'High'</a:t>
            </a:r>
            <a:b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</a:br>
            <a:endParaRPr lang="en-US" sz="2800" b="1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  <a:p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RETURN </a:t>
            </a:r>
            <a:r>
              <a:rPr lang="en-US" sz="2800" b="1" noProof="1">
                <a:solidFill>
                  <a:schemeClr val="tx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@salaryLevel</a:t>
            </a:r>
            <a:endParaRPr lang="en-US" sz="2800" b="1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60412" y="6167735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3"/>
              </a:rPr>
              <a:t>https://judge.softuni.bg/Contests/Practice/Index/302#4</a:t>
            </a:r>
            <a:endParaRPr lang="en-US" dirty="0"/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7756657" y="1066800"/>
            <a:ext cx="3290755" cy="476903"/>
          </a:xfrm>
          <a:prstGeom prst="wedgeRoundRectCallout">
            <a:avLst>
              <a:gd name="adj1" fmla="val -61022"/>
              <a:gd name="adj2" fmla="val 5067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Variable</a:t>
            </a:r>
          </a:p>
        </p:txBody>
      </p:sp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6399212" y="2113897"/>
            <a:ext cx="3290755" cy="476903"/>
          </a:xfrm>
          <a:prstGeom prst="wedgeRoundRectCallout">
            <a:avLst>
              <a:gd name="adj1" fmla="val -81440"/>
              <a:gd name="adj2" fmla="val 4896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IF Statement</a:t>
            </a:r>
          </a:p>
        </p:txBody>
      </p:sp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5637212" y="5238097"/>
            <a:ext cx="3290755" cy="476903"/>
          </a:xfrm>
          <a:prstGeom prst="wedgeRoundRectCallout">
            <a:avLst>
              <a:gd name="adj1" fmla="val -71663"/>
              <a:gd name="adj2" fmla="val 2411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Return Result</a:t>
            </a:r>
          </a:p>
        </p:txBody>
      </p:sp>
    </p:spTree>
    <p:extLst>
      <p:ext uri="{BB962C8B-B14F-4D97-AF65-F5344CB8AC3E}">
        <p14:creationId xmlns:p14="http://schemas.microsoft.com/office/powerpoint/2010/main" xmlns="" val="4262997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5123000"/>
            <a:ext cx="8938472" cy="820600"/>
          </a:xfrm>
        </p:spPr>
        <p:txBody>
          <a:bodyPr/>
          <a:lstStyle/>
          <a:p>
            <a:r>
              <a:rPr lang="en-GB" dirty="0"/>
              <a:t>What is a Transaction?</a:t>
            </a:r>
          </a:p>
        </p:txBody>
      </p:sp>
      <p:pic>
        <p:nvPicPr>
          <p:cNvPr id="4" name="Picture 2" descr="http://www.elkhouryandpartners.com/hosting/elkhourypartners/images/Transaction_pict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3795540" y="1534608"/>
            <a:ext cx="4387104" cy="3095625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://upload.wikimedia.org/wikipedia/en/7/78/DB-database-ic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2205981" y="1260673"/>
            <a:ext cx="2505481" cy="1777633"/>
          </a:xfrm>
          <a:prstGeom prst="rect">
            <a:avLst/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http://icongal.com/gallery/image/11555/blue_database.pn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 rot="510573">
            <a:off x="7657855" y="2953316"/>
            <a:ext cx="1800200" cy="1800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408131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95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Transaction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is a sequence of actions</a:t>
            </a:r>
            <a:r>
              <a:rPr lang="bg-BG" dirty="0"/>
              <a:t> (</a:t>
            </a:r>
            <a:r>
              <a:rPr lang="en-US" dirty="0"/>
              <a:t>database operations</a:t>
            </a:r>
            <a:r>
              <a:rPr lang="bg-BG" dirty="0"/>
              <a:t>)</a:t>
            </a:r>
            <a:r>
              <a:rPr lang="en-US" dirty="0"/>
              <a:t> executed as a whole</a:t>
            </a:r>
            <a:r>
              <a:rPr lang="bg-BG" dirty="0"/>
              <a:t>:</a:t>
            </a: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en-US" dirty="0"/>
              <a:t>Either all of them complete successfully or none of the them</a:t>
            </a:r>
            <a:endParaRPr lang="bg-BG" dirty="0"/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dirty="0"/>
              <a:t>Example of transaction</a:t>
            </a:r>
            <a:r>
              <a:rPr lang="bg-BG" dirty="0"/>
              <a:t>:</a:t>
            </a: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en-US" dirty="0"/>
              <a:t>A bank transfer from one account into another</a:t>
            </a:r>
            <a:r>
              <a:rPr lang="bg-BG" dirty="0"/>
              <a:t> (</a:t>
            </a:r>
            <a:r>
              <a:rPr lang="en-US" dirty="0"/>
              <a:t>withdrawal</a:t>
            </a:r>
            <a:r>
              <a:rPr lang="bg-BG" dirty="0"/>
              <a:t> + </a:t>
            </a:r>
            <a:r>
              <a:rPr lang="en-US" dirty="0"/>
              <a:t>deposit</a:t>
            </a:r>
            <a:r>
              <a:rPr lang="bg-BG" dirty="0"/>
              <a:t>)</a:t>
            </a: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en-US" dirty="0"/>
              <a:t>If either the withdrawal or the deposit fails</a:t>
            </a:r>
            <a:r>
              <a:rPr lang="bg-BG" dirty="0"/>
              <a:t> </a:t>
            </a:r>
            <a:r>
              <a:rPr lang="en-US" dirty="0"/>
              <a:t>the whole operation is cancelled</a:t>
            </a:r>
            <a:endParaRPr lang="bg-BG" dirty="0"/>
          </a:p>
        </p:txBody>
      </p:sp>
      <p:sp>
        <p:nvSpPr>
          <p:cNvPr id="5099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Transactions</a:t>
            </a:r>
            <a:endParaRPr lang="bg-BG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56376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9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099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9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099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9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099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9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099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9955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Transactions: Lifecycle (Rollback)</a:t>
            </a:r>
          </a:p>
        </p:txBody>
      </p:sp>
      <p:sp>
        <p:nvSpPr>
          <p:cNvPr id="4" name="Text Box 5"/>
          <p:cNvSpPr txBox="1">
            <a:spLocks noChangeArrowheads="1"/>
          </p:cNvSpPr>
          <p:nvPr/>
        </p:nvSpPr>
        <p:spPr bwMode="auto">
          <a:xfrm>
            <a:off x="2473742" y="4611850"/>
            <a:ext cx="1577291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>
                <a:solidFill>
                  <a:schemeClr val="tx2">
                    <a:lumMod val="20000"/>
                    <a:lumOff val="80000"/>
                  </a:schemeClr>
                </a:solidFill>
              </a:rPr>
              <a:t>Rollback</a:t>
            </a:r>
          </a:p>
        </p:txBody>
      </p:sp>
      <p:cxnSp>
        <p:nvCxnSpPr>
          <p:cNvPr id="6" name="AutoShape 8"/>
          <p:cNvCxnSpPr>
            <a:cxnSpLocks noChangeShapeType="1"/>
            <a:stCxn id="14" idx="3"/>
            <a:endCxn id="16" idx="1"/>
          </p:cNvCxnSpPr>
          <p:nvPr/>
        </p:nvCxnSpPr>
        <p:spPr bwMode="auto">
          <a:xfrm>
            <a:off x="2662981" y="3627685"/>
            <a:ext cx="1567383" cy="0"/>
          </a:xfrm>
          <a:prstGeom prst="straightConnector1">
            <a:avLst/>
          </a:prstGeom>
          <a:noFill/>
          <a:ln w="38100">
            <a:solidFill>
              <a:schemeClr val="tx2">
                <a:lumMod val="20000"/>
                <a:lumOff val="80000"/>
              </a:schemeClr>
            </a:solidFill>
            <a:round/>
            <a:headEnd type="none" w="sm" len="sm"/>
            <a:tailEnd type="arrow" w="lg" len="lg"/>
          </a:ln>
          <a:effectLst>
            <a:outerShdw blurRad="63500" dist="12700" dir="2700000" sx="101000" sy="101000" algn="ctr" rotWithShape="0">
              <a:schemeClr val="bg1">
                <a:alpha val="90000"/>
              </a:schemeClr>
            </a:outerShdw>
          </a:effectLst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8" name="Freeform 12"/>
          <p:cNvSpPr>
            <a:spLocks/>
          </p:cNvSpPr>
          <p:nvPr/>
        </p:nvSpPr>
        <p:spPr bwMode="auto">
          <a:xfrm>
            <a:off x="4308526" y="2230042"/>
            <a:ext cx="1168338" cy="597556"/>
          </a:xfrm>
          <a:custGeom>
            <a:avLst/>
            <a:gdLst>
              <a:gd name="T0" fmla="*/ 0 w 488"/>
              <a:gd name="T1" fmla="*/ 270 h 284"/>
              <a:gd name="T2" fmla="*/ 73 w 488"/>
              <a:gd name="T3" fmla="*/ 93 h 284"/>
              <a:gd name="T4" fmla="*/ 211 w 488"/>
              <a:gd name="T5" fmla="*/ 5 h 284"/>
              <a:gd name="T6" fmla="*/ 366 w 488"/>
              <a:gd name="T7" fmla="*/ 60 h 284"/>
              <a:gd name="T8" fmla="*/ 488 w 488"/>
              <a:gd name="T9" fmla="*/ 284 h 2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88" h="284">
                <a:moveTo>
                  <a:pt x="0" y="270"/>
                </a:moveTo>
                <a:cubicBezTo>
                  <a:pt x="13" y="239"/>
                  <a:pt x="38" y="137"/>
                  <a:pt x="73" y="93"/>
                </a:cubicBezTo>
                <a:cubicBezTo>
                  <a:pt x="108" y="49"/>
                  <a:pt x="162" y="11"/>
                  <a:pt x="211" y="5"/>
                </a:cubicBezTo>
                <a:cubicBezTo>
                  <a:pt x="260" y="0"/>
                  <a:pt x="320" y="14"/>
                  <a:pt x="366" y="60"/>
                </a:cubicBezTo>
                <a:cubicBezTo>
                  <a:pt x="412" y="107"/>
                  <a:pt x="463" y="237"/>
                  <a:pt x="488" y="284"/>
                </a:cubicBezTo>
              </a:path>
            </a:pathLst>
          </a:custGeom>
          <a:noFill/>
          <a:ln w="38100" cap="flat" cmpd="sng">
            <a:solidFill>
              <a:schemeClr val="tx2">
                <a:lumMod val="20000"/>
                <a:lumOff val="80000"/>
              </a:schemeClr>
            </a:solidFill>
            <a:prstDash val="solid"/>
            <a:round/>
            <a:headEnd type="none" w="sm" len="sm"/>
            <a:tailEnd type="arrow" w="lg" len="lg"/>
          </a:ln>
          <a:effectLst>
            <a:outerShdw blurRad="63500" dist="12700" dir="2700000" sx="101000" sy="101000" algn="ctr" rotWithShape="0">
              <a:schemeClr val="bg1">
                <a:alpha val="90000"/>
              </a:scheme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3200"/>
          </a:p>
        </p:txBody>
      </p:sp>
      <p:sp>
        <p:nvSpPr>
          <p:cNvPr id="9" name="Text Box 14"/>
          <p:cNvSpPr txBox="1">
            <a:spLocks noChangeArrowheads="1"/>
          </p:cNvSpPr>
          <p:nvPr/>
        </p:nvSpPr>
        <p:spPr bwMode="auto">
          <a:xfrm>
            <a:off x="4308527" y="1546222"/>
            <a:ext cx="1017394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Read</a:t>
            </a:r>
          </a:p>
        </p:txBody>
      </p:sp>
      <p:sp>
        <p:nvSpPr>
          <p:cNvPr id="10" name="Freeform 15"/>
          <p:cNvSpPr>
            <a:spLocks/>
          </p:cNvSpPr>
          <p:nvPr/>
        </p:nvSpPr>
        <p:spPr bwMode="auto">
          <a:xfrm>
            <a:off x="5861509" y="2230042"/>
            <a:ext cx="1168338" cy="597556"/>
          </a:xfrm>
          <a:custGeom>
            <a:avLst/>
            <a:gdLst>
              <a:gd name="T0" fmla="*/ 0 w 488"/>
              <a:gd name="T1" fmla="*/ 270 h 284"/>
              <a:gd name="T2" fmla="*/ 73 w 488"/>
              <a:gd name="T3" fmla="*/ 93 h 284"/>
              <a:gd name="T4" fmla="*/ 211 w 488"/>
              <a:gd name="T5" fmla="*/ 5 h 284"/>
              <a:gd name="T6" fmla="*/ 366 w 488"/>
              <a:gd name="T7" fmla="*/ 60 h 284"/>
              <a:gd name="T8" fmla="*/ 488 w 488"/>
              <a:gd name="T9" fmla="*/ 284 h 2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88" h="284">
                <a:moveTo>
                  <a:pt x="0" y="270"/>
                </a:moveTo>
                <a:cubicBezTo>
                  <a:pt x="13" y="239"/>
                  <a:pt x="38" y="137"/>
                  <a:pt x="73" y="93"/>
                </a:cubicBezTo>
                <a:cubicBezTo>
                  <a:pt x="108" y="49"/>
                  <a:pt x="162" y="11"/>
                  <a:pt x="211" y="5"/>
                </a:cubicBezTo>
                <a:cubicBezTo>
                  <a:pt x="260" y="0"/>
                  <a:pt x="320" y="14"/>
                  <a:pt x="366" y="60"/>
                </a:cubicBezTo>
                <a:cubicBezTo>
                  <a:pt x="412" y="107"/>
                  <a:pt x="463" y="237"/>
                  <a:pt x="488" y="284"/>
                </a:cubicBezTo>
              </a:path>
            </a:pathLst>
          </a:custGeom>
          <a:noFill/>
          <a:ln w="38100" cap="flat" cmpd="sng">
            <a:solidFill>
              <a:schemeClr val="tx2">
                <a:lumMod val="20000"/>
                <a:lumOff val="80000"/>
              </a:schemeClr>
            </a:solidFill>
            <a:prstDash val="solid"/>
            <a:round/>
            <a:headEnd type="none" w="sm" len="sm"/>
            <a:tailEnd type="arrow" w="lg" len="lg"/>
          </a:ln>
          <a:effectLst>
            <a:outerShdw blurRad="63500" dist="12700" dir="2700000" sx="101000" sy="101000" algn="ctr" rotWithShape="0">
              <a:schemeClr val="bg1">
                <a:alpha val="90000"/>
              </a:scheme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3200"/>
          </a:p>
        </p:txBody>
      </p:sp>
      <p:sp>
        <p:nvSpPr>
          <p:cNvPr id="11" name="Text Box 16"/>
          <p:cNvSpPr txBox="1">
            <a:spLocks noChangeArrowheads="1"/>
          </p:cNvSpPr>
          <p:nvPr/>
        </p:nvSpPr>
        <p:spPr bwMode="auto">
          <a:xfrm>
            <a:off x="5861510" y="1546222"/>
            <a:ext cx="1112355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Write</a:t>
            </a:r>
          </a:p>
        </p:txBody>
      </p:sp>
      <p:sp>
        <p:nvSpPr>
          <p:cNvPr id="12" name="Freeform 17"/>
          <p:cNvSpPr>
            <a:spLocks/>
          </p:cNvSpPr>
          <p:nvPr/>
        </p:nvSpPr>
        <p:spPr bwMode="auto">
          <a:xfrm>
            <a:off x="1523440" y="4504543"/>
            <a:ext cx="3638713" cy="753257"/>
          </a:xfrm>
          <a:custGeom>
            <a:avLst/>
            <a:gdLst>
              <a:gd name="T0" fmla="*/ 1616 w 1616"/>
              <a:gd name="T1" fmla="*/ 6 h 358"/>
              <a:gd name="T2" fmla="*/ 1525 w 1616"/>
              <a:gd name="T3" fmla="*/ 154 h 358"/>
              <a:gd name="T4" fmla="*/ 1216 w 1616"/>
              <a:gd name="T5" fmla="*/ 308 h 358"/>
              <a:gd name="T6" fmla="*/ 754 w 1616"/>
              <a:gd name="T7" fmla="*/ 351 h 358"/>
              <a:gd name="T8" fmla="*/ 202 w 1616"/>
              <a:gd name="T9" fmla="*/ 268 h 358"/>
              <a:gd name="T10" fmla="*/ 0 w 1616"/>
              <a:gd name="T11" fmla="*/ 0 h 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616" h="358">
                <a:moveTo>
                  <a:pt x="1616" y="6"/>
                </a:moveTo>
                <a:cubicBezTo>
                  <a:pt x="1601" y="31"/>
                  <a:pt x="1592" y="104"/>
                  <a:pt x="1525" y="154"/>
                </a:cubicBezTo>
                <a:cubicBezTo>
                  <a:pt x="1458" y="204"/>
                  <a:pt x="1344" y="275"/>
                  <a:pt x="1216" y="308"/>
                </a:cubicBezTo>
                <a:cubicBezTo>
                  <a:pt x="1088" y="341"/>
                  <a:pt x="923" y="358"/>
                  <a:pt x="754" y="351"/>
                </a:cubicBezTo>
                <a:cubicBezTo>
                  <a:pt x="585" y="344"/>
                  <a:pt x="328" y="327"/>
                  <a:pt x="202" y="268"/>
                </a:cubicBezTo>
                <a:cubicBezTo>
                  <a:pt x="76" y="209"/>
                  <a:pt x="42" y="56"/>
                  <a:pt x="0" y="0"/>
                </a:cubicBezTo>
              </a:path>
            </a:pathLst>
          </a:custGeom>
          <a:noFill/>
          <a:ln w="38100" cap="flat" cmpd="sng">
            <a:solidFill>
              <a:schemeClr val="tx2">
                <a:lumMod val="20000"/>
                <a:lumOff val="80000"/>
              </a:schemeClr>
            </a:solidFill>
            <a:prstDash val="solid"/>
            <a:round/>
            <a:headEnd type="none" w="sm" len="sm"/>
            <a:tailEnd type="arrow" w="lg" len="lg"/>
          </a:ln>
          <a:effectLst>
            <a:outerShdw blurRad="63500" dist="12700" dir="2700000" sx="101000" sy="101000" algn="ctr" rotWithShape="0">
              <a:schemeClr val="bg1">
                <a:alpha val="90000"/>
              </a:scheme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3200"/>
          </a:p>
        </p:txBody>
      </p:sp>
      <p:sp>
        <p:nvSpPr>
          <p:cNvPr id="13" name="Text Box 18"/>
          <p:cNvSpPr txBox="1">
            <a:spLocks noChangeArrowheads="1"/>
          </p:cNvSpPr>
          <p:nvPr/>
        </p:nvSpPr>
        <p:spPr bwMode="auto">
          <a:xfrm>
            <a:off x="2820395" y="2955948"/>
            <a:ext cx="1112355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Write</a:t>
            </a:r>
          </a:p>
        </p:txBody>
      </p:sp>
      <p:sp>
        <p:nvSpPr>
          <p:cNvPr id="14" name="Text Box 2"/>
          <p:cNvSpPr txBox="1">
            <a:spLocks noChangeArrowheads="1"/>
          </p:cNvSpPr>
          <p:nvPr/>
        </p:nvSpPr>
        <p:spPr bwMode="blackWhite">
          <a:xfrm>
            <a:off x="684212" y="2798142"/>
            <a:ext cx="1978769" cy="1659085"/>
          </a:xfrm>
          <a:prstGeom prst="rect">
            <a:avLst/>
          </a:prstGeom>
          <a:solidFill>
            <a:schemeClr val="accent1">
              <a:alpha val="50000"/>
            </a:schemeClr>
          </a:solidFill>
          <a:ln w="25400">
            <a:solidFill>
              <a:schemeClr val="accent5">
                <a:lumMod val="20000"/>
                <a:lumOff val="80000"/>
              </a:schemeClr>
            </a:solidFill>
            <a:miter lim="800000"/>
            <a:headEnd type="none" w="sm" len="sm"/>
            <a:tailEnd type="none" w="sm" len="sm"/>
          </a:ln>
          <a:effectLst/>
          <a:extLst/>
        </p:spPr>
        <p:txBody>
          <a:bodyPr tIns="72000" bIns="108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Durable starting state</a:t>
            </a:r>
          </a:p>
        </p:txBody>
      </p:sp>
      <p:sp>
        <p:nvSpPr>
          <p:cNvPr id="15" name="Text Box 3"/>
          <p:cNvSpPr txBox="1">
            <a:spLocks noChangeArrowheads="1"/>
          </p:cNvSpPr>
          <p:nvPr/>
        </p:nvSpPr>
        <p:spPr bwMode="blackWhite">
          <a:xfrm>
            <a:off x="8975448" y="2798142"/>
            <a:ext cx="2501102" cy="1659085"/>
          </a:xfrm>
          <a:prstGeom prst="rect">
            <a:avLst/>
          </a:prstGeom>
          <a:solidFill>
            <a:schemeClr val="tx1">
              <a:lumMod val="50000"/>
              <a:alpha val="50000"/>
            </a:schemeClr>
          </a:solidFill>
          <a:ln w="25400">
            <a:solidFill>
              <a:schemeClr val="accent5">
                <a:lumMod val="20000"/>
                <a:lumOff val="80000"/>
              </a:schemeClr>
            </a:solidFill>
            <a:miter lim="800000"/>
            <a:headEnd type="none" w="sm" len="sm"/>
            <a:tailEnd type="none" w="sm" len="sm"/>
          </a:ln>
          <a:effectLst/>
          <a:extLst/>
        </p:spPr>
        <p:txBody>
          <a:bodyPr wrap="square" lIns="108000" tIns="72000" rIns="108000" bIns="108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Durable,</a:t>
            </a:r>
          </a:p>
          <a:p>
            <a:pPr algn="ctr">
              <a:lnSpc>
                <a:spcPct val="100000"/>
              </a:lnSpc>
            </a:pPr>
            <a:r>
              <a:rPr lang="en-US" sz="3200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consistent,</a:t>
            </a:r>
          </a:p>
          <a:p>
            <a:pPr algn="ctr">
              <a:lnSpc>
                <a:spcPct val="100000"/>
              </a:lnSpc>
            </a:pPr>
            <a:r>
              <a:rPr lang="en-US" sz="3200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ending state</a:t>
            </a:r>
          </a:p>
        </p:txBody>
      </p:sp>
      <p:sp>
        <p:nvSpPr>
          <p:cNvPr id="16" name="Text Box 4"/>
          <p:cNvSpPr txBox="1">
            <a:spLocks noChangeArrowheads="1"/>
          </p:cNvSpPr>
          <p:nvPr/>
        </p:nvSpPr>
        <p:spPr bwMode="blackWhite">
          <a:xfrm>
            <a:off x="4230364" y="2798142"/>
            <a:ext cx="2875592" cy="1659085"/>
          </a:xfrm>
          <a:prstGeom prst="rect">
            <a:avLst/>
          </a:prstGeom>
          <a:solidFill>
            <a:schemeClr val="accent5">
              <a:lumMod val="75000"/>
              <a:alpha val="50000"/>
            </a:schemeClr>
          </a:solidFill>
          <a:ln w="25400">
            <a:solidFill>
              <a:schemeClr val="accent5">
                <a:lumMod val="20000"/>
                <a:lumOff val="80000"/>
              </a:schemeClr>
            </a:solidFill>
            <a:miter lim="800000"/>
            <a:headEnd type="none" w="sm" len="sm"/>
            <a:tailEnd type="none" w="sm" len="sm"/>
          </a:ln>
          <a:effectLst/>
          <a:extLst/>
        </p:spPr>
        <p:txBody>
          <a:bodyPr tIns="72000" bIns="108000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</a:pPr>
            <a:r>
              <a:rPr lang="en-US" sz="3200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Sequence</a:t>
            </a:r>
            <a:br>
              <a:rPr lang="en-US" sz="3200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</a:br>
            <a:r>
              <a:rPr lang="en-US" sz="3200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of reads and writes</a:t>
            </a:r>
          </a:p>
        </p:txBody>
      </p:sp>
      <p:sp>
        <p:nvSpPr>
          <p:cNvPr id="21" name="Slide Number Placeholder 20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996592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 animBg="1"/>
      <p:bldP spid="9" grpId="0"/>
      <p:bldP spid="10" grpId="0" animBg="1"/>
      <p:bldP spid="11" grpId="0"/>
      <p:bldP spid="12" grpId="0" animBg="1"/>
      <p:bldP spid="1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Transactions: Lifecycle (Commit)</a:t>
            </a:r>
          </a:p>
        </p:txBody>
      </p:sp>
      <p:sp>
        <p:nvSpPr>
          <p:cNvPr id="5" name="Text Box 6"/>
          <p:cNvSpPr txBox="1">
            <a:spLocks noChangeArrowheads="1"/>
          </p:cNvSpPr>
          <p:nvPr/>
        </p:nvSpPr>
        <p:spPr bwMode="auto">
          <a:xfrm>
            <a:off x="7253593" y="2981877"/>
            <a:ext cx="1510349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Commit</a:t>
            </a:r>
          </a:p>
        </p:txBody>
      </p:sp>
      <p:cxnSp>
        <p:nvCxnSpPr>
          <p:cNvPr id="6" name="AutoShape 8"/>
          <p:cNvCxnSpPr>
            <a:cxnSpLocks noChangeShapeType="1"/>
            <a:stCxn id="14" idx="3"/>
            <a:endCxn id="16" idx="1"/>
          </p:cNvCxnSpPr>
          <p:nvPr/>
        </p:nvCxnSpPr>
        <p:spPr bwMode="auto">
          <a:xfrm>
            <a:off x="2662981" y="3627685"/>
            <a:ext cx="1567383" cy="0"/>
          </a:xfrm>
          <a:prstGeom prst="straightConnector1">
            <a:avLst/>
          </a:prstGeom>
          <a:noFill/>
          <a:ln w="38100">
            <a:solidFill>
              <a:schemeClr val="tx2">
                <a:lumMod val="20000"/>
                <a:lumOff val="80000"/>
              </a:schemeClr>
            </a:solidFill>
            <a:round/>
            <a:headEnd type="none" w="sm" len="sm"/>
            <a:tailEnd type="arrow" w="lg" len="lg"/>
          </a:ln>
          <a:effectLst>
            <a:outerShdw blurRad="63500" dist="12700" dir="2700000" sx="101000" sy="101000" algn="ctr" rotWithShape="0">
              <a:schemeClr val="bg1">
                <a:alpha val="90000"/>
              </a:schemeClr>
            </a:outerShdw>
          </a:effectLst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7" name="AutoShape 9"/>
          <p:cNvCxnSpPr>
            <a:cxnSpLocks noChangeShapeType="1"/>
            <a:stCxn id="16" idx="3"/>
            <a:endCxn id="15" idx="1"/>
          </p:cNvCxnSpPr>
          <p:nvPr/>
        </p:nvCxnSpPr>
        <p:spPr bwMode="auto">
          <a:xfrm>
            <a:off x="7105957" y="3627685"/>
            <a:ext cx="1869492" cy="0"/>
          </a:xfrm>
          <a:prstGeom prst="straightConnector1">
            <a:avLst/>
          </a:prstGeom>
          <a:noFill/>
          <a:ln w="38100">
            <a:solidFill>
              <a:schemeClr val="tx2">
                <a:lumMod val="20000"/>
                <a:lumOff val="80000"/>
              </a:schemeClr>
            </a:solidFill>
            <a:round/>
            <a:headEnd type="none" w="sm" len="sm"/>
            <a:tailEnd type="arrow" w="lg" len="lg"/>
          </a:ln>
          <a:effectLst>
            <a:outerShdw blurRad="63500" dist="12700" dir="2700000" sx="101000" sy="101000" algn="ctr" rotWithShape="0">
              <a:schemeClr val="bg1">
                <a:alpha val="90000"/>
              </a:schemeClr>
            </a:outerShdw>
          </a:effectLst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8" name="Freeform 12"/>
          <p:cNvSpPr>
            <a:spLocks/>
          </p:cNvSpPr>
          <p:nvPr/>
        </p:nvSpPr>
        <p:spPr bwMode="auto">
          <a:xfrm>
            <a:off x="4308526" y="2230042"/>
            <a:ext cx="1168338" cy="597556"/>
          </a:xfrm>
          <a:custGeom>
            <a:avLst/>
            <a:gdLst>
              <a:gd name="T0" fmla="*/ 0 w 488"/>
              <a:gd name="T1" fmla="*/ 270 h 284"/>
              <a:gd name="T2" fmla="*/ 73 w 488"/>
              <a:gd name="T3" fmla="*/ 93 h 284"/>
              <a:gd name="T4" fmla="*/ 211 w 488"/>
              <a:gd name="T5" fmla="*/ 5 h 284"/>
              <a:gd name="T6" fmla="*/ 366 w 488"/>
              <a:gd name="T7" fmla="*/ 60 h 284"/>
              <a:gd name="T8" fmla="*/ 488 w 488"/>
              <a:gd name="T9" fmla="*/ 284 h 2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88" h="284">
                <a:moveTo>
                  <a:pt x="0" y="270"/>
                </a:moveTo>
                <a:cubicBezTo>
                  <a:pt x="13" y="239"/>
                  <a:pt x="38" y="137"/>
                  <a:pt x="73" y="93"/>
                </a:cubicBezTo>
                <a:cubicBezTo>
                  <a:pt x="108" y="49"/>
                  <a:pt x="162" y="11"/>
                  <a:pt x="211" y="5"/>
                </a:cubicBezTo>
                <a:cubicBezTo>
                  <a:pt x="260" y="0"/>
                  <a:pt x="320" y="14"/>
                  <a:pt x="366" y="60"/>
                </a:cubicBezTo>
                <a:cubicBezTo>
                  <a:pt x="412" y="107"/>
                  <a:pt x="463" y="237"/>
                  <a:pt x="488" y="284"/>
                </a:cubicBezTo>
              </a:path>
            </a:pathLst>
          </a:custGeom>
          <a:noFill/>
          <a:ln w="38100" cap="flat" cmpd="sng">
            <a:solidFill>
              <a:schemeClr val="tx2">
                <a:lumMod val="20000"/>
                <a:lumOff val="80000"/>
              </a:schemeClr>
            </a:solidFill>
            <a:prstDash val="solid"/>
            <a:round/>
            <a:headEnd type="none" w="sm" len="sm"/>
            <a:tailEnd type="arrow" w="lg" len="lg"/>
          </a:ln>
          <a:effectLst>
            <a:outerShdw blurRad="63500" dist="12700" dir="2700000" sx="101000" sy="101000" algn="ctr" rotWithShape="0">
              <a:schemeClr val="bg1">
                <a:alpha val="90000"/>
              </a:scheme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3200"/>
          </a:p>
        </p:txBody>
      </p:sp>
      <p:sp>
        <p:nvSpPr>
          <p:cNvPr id="9" name="Text Box 14"/>
          <p:cNvSpPr txBox="1">
            <a:spLocks noChangeArrowheads="1"/>
          </p:cNvSpPr>
          <p:nvPr/>
        </p:nvSpPr>
        <p:spPr bwMode="auto">
          <a:xfrm>
            <a:off x="4308527" y="1546222"/>
            <a:ext cx="1017394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Read</a:t>
            </a:r>
          </a:p>
        </p:txBody>
      </p:sp>
      <p:sp>
        <p:nvSpPr>
          <p:cNvPr id="10" name="Freeform 15"/>
          <p:cNvSpPr>
            <a:spLocks/>
          </p:cNvSpPr>
          <p:nvPr/>
        </p:nvSpPr>
        <p:spPr bwMode="auto">
          <a:xfrm>
            <a:off x="5861509" y="2230042"/>
            <a:ext cx="1168338" cy="597556"/>
          </a:xfrm>
          <a:custGeom>
            <a:avLst/>
            <a:gdLst>
              <a:gd name="T0" fmla="*/ 0 w 488"/>
              <a:gd name="T1" fmla="*/ 270 h 284"/>
              <a:gd name="T2" fmla="*/ 73 w 488"/>
              <a:gd name="T3" fmla="*/ 93 h 284"/>
              <a:gd name="T4" fmla="*/ 211 w 488"/>
              <a:gd name="T5" fmla="*/ 5 h 284"/>
              <a:gd name="T6" fmla="*/ 366 w 488"/>
              <a:gd name="T7" fmla="*/ 60 h 284"/>
              <a:gd name="T8" fmla="*/ 488 w 488"/>
              <a:gd name="T9" fmla="*/ 284 h 2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88" h="284">
                <a:moveTo>
                  <a:pt x="0" y="270"/>
                </a:moveTo>
                <a:cubicBezTo>
                  <a:pt x="13" y="239"/>
                  <a:pt x="38" y="137"/>
                  <a:pt x="73" y="93"/>
                </a:cubicBezTo>
                <a:cubicBezTo>
                  <a:pt x="108" y="49"/>
                  <a:pt x="162" y="11"/>
                  <a:pt x="211" y="5"/>
                </a:cubicBezTo>
                <a:cubicBezTo>
                  <a:pt x="260" y="0"/>
                  <a:pt x="320" y="14"/>
                  <a:pt x="366" y="60"/>
                </a:cubicBezTo>
                <a:cubicBezTo>
                  <a:pt x="412" y="107"/>
                  <a:pt x="463" y="237"/>
                  <a:pt x="488" y="284"/>
                </a:cubicBezTo>
              </a:path>
            </a:pathLst>
          </a:custGeom>
          <a:noFill/>
          <a:ln w="38100" cap="flat" cmpd="sng">
            <a:solidFill>
              <a:schemeClr val="tx2">
                <a:lumMod val="20000"/>
                <a:lumOff val="80000"/>
              </a:schemeClr>
            </a:solidFill>
            <a:prstDash val="solid"/>
            <a:round/>
            <a:headEnd type="none" w="sm" len="sm"/>
            <a:tailEnd type="arrow" w="lg" len="lg"/>
          </a:ln>
          <a:effectLst>
            <a:outerShdw blurRad="63500" dist="12700" dir="2700000" sx="101000" sy="101000" algn="ctr" rotWithShape="0">
              <a:schemeClr val="bg1">
                <a:alpha val="90000"/>
              </a:scheme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3200"/>
          </a:p>
        </p:txBody>
      </p:sp>
      <p:sp>
        <p:nvSpPr>
          <p:cNvPr id="11" name="Text Box 16"/>
          <p:cNvSpPr txBox="1">
            <a:spLocks noChangeArrowheads="1"/>
          </p:cNvSpPr>
          <p:nvPr/>
        </p:nvSpPr>
        <p:spPr bwMode="auto">
          <a:xfrm>
            <a:off x="5861510" y="1546222"/>
            <a:ext cx="1112355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Write</a:t>
            </a:r>
          </a:p>
        </p:txBody>
      </p:sp>
      <p:sp>
        <p:nvSpPr>
          <p:cNvPr id="13" name="Text Box 18"/>
          <p:cNvSpPr txBox="1">
            <a:spLocks noChangeArrowheads="1"/>
          </p:cNvSpPr>
          <p:nvPr/>
        </p:nvSpPr>
        <p:spPr bwMode="auto">
          <a:xfrm>
            <a:off x="2820395" y="2955948"/>
            <a:ext cx="1112355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Write</a:t>
            </a:r>
          </a:p>
        </p:txBody>
      </p:sp>
      <p:sp>
        <p:nvSpPr>
          <p:cNvPr id="14" name="Text Box 2"/>
          <p:cNvSpPr txBox="1">
            <a:spLocks noChangeArrowheads="1"/>
          </p:cNvSpPr>
          <p:nvPr/>
        </p:nvSpPr>
        <p:spPr bwMode="blackWhite">
          <a:xfrm>
            <a:off x="684212" y="2798142"/>
            <a:ext cx="1978769" cy="1659085"/>
          </a:xfrm>
          <a:prstGeom prst="rect">
            <a:avLst/>
          </a:prstGeom>
          <a:solidFill>
            <a:schemeClr val="accent1">
              <a:alpha val="50000"/>
            </a:schemeClr>
          </a:solidFill>
          <a:ln w="25400">
            <a:solidFill>
              <a:schemeClr val="accent5">
                <a:lumMod val="20000"/>
                <a:lumOff val="80000"/>
              </a:schemeClr>
            </a:solidFill>
            <a:miter lim="800000"/>
            <a:headEnd type="none" w="sm" len="sm"/>
            <a:tailEnd type="none" w="sm" len="sm"/>
          </a:ln>
          <a:effectLst/>
          <a:extLst/>
        </p:spPr>
        <p:txBody>
          <a:bodyPr tIns="72000" bIns="108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Durable starting state</a:t>
            </a:r>
          </a:p>
        </p:txBody>
      </p:sp>
      <p:sp>
        <p:nvSpPr>
          <p:cNvPr id="15" name="Text Box 3"/>
          <p:cNvSpPr txBox="1">
            <a:spLocks noChangeArrowheads="1"/>
          </p:cNvSpPr>
          <p:nvPr/>
        </p:nvSpPr>
        <p:spPr bwMode="blackWhite">
          <a:xfrm>
            <a:off x="8975448" y="2798142"/>
            <a:ext cx="2501102" cy="1659085"/>
          </a:xfrm>
          <a:prstGeom prst="rect">
            <a:avLst/>
          </a:prstGeom>
          <a:solidFill>
            <a:schemeClr val="tx1">
              <a:lumMod val="50000"/>
              <a:alpha val="50000"/>
            </a:schemeClr>
          </a:solidFill>
          <a:ln w="25400">
            <a:solidFill>
              <a:schemeClr val="accent5">
                <a:lumMod val="20000"/>
                <a:lumOff val="80000"/>
              </a:schemeClr>
            </a:solidFill>
            <a:miter lim="800000"/>
            <a:headEnd type="none" w="sm" len="sm"/>
            <a:tailEnd type="none" w="sm" len="sm"/>
          </a:ln>
          <a:effectLst/>
          <a:extLst/>
        </p:spPr>
        <p:txBody>
          <a:bodyPr wrap="square" lIns="108000" tIns="72000" rIns="108000" bIns="108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Durable,</a:t>
            </a:r>
          </a:p>
          <a:p>
            <a:pPr algn="ctr">
              <a:lnSpc>
                <a:spcPct val="100000"/>
              </a:lnSpc>
            </a:pPr>
            <a:r>
              <a:rPr lang="en-US" sz="3200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consistent,</a:t>
            </a:r>
          </a:p>
          <a:p>
            <a:pPr algn="ctr">
              <a:lnSpc>
                <a:spcPct val="100000"/>
              </a:lnSpc>
            </a:pPr>
            <a:r>
              <a:rPr lang="en-US" sz="3200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ending state</a:t>
            </a:r>
          </a:p>
        </p:txBody>
      </p:sp>
      <p:sp>
        <p:nvSpPr>
          <p:cNvPr id="16" name="Text Box 4"/>
          <p:cNvSpPr txBox="1">
            <a:spLocks noChangeArrowheads="1"/>
          </p:cNvSpPr>
          <p:nvPr/>
        </p:nvSpPr>
        <p:spPr bwMode="blackWhite">
          <a:xfrm>
            <a:off x="4230364" y="2798142"/>
            <a:ext cx="2875592" cy="1659085"/>
          </a:xfrm>
          <a:prstGeom prst="rect">
            <a:avLst/>
          </a:prstGeom>
          <a:solidFill>
            <a:schemeClr val="accent5">
              <a:lumMod val="75000"/>
              <a:alpha val="50000"/>
            </a:schemeClr>
          </a:solidFill>
          <a:ln w="25400">
            <a:solidFill>
              <a:schemeClr val="accent5">
                <a:lumMod val="20000"/>
                <a:lumOff val="80000"/>
              </a:schemeClr>
            </a:solidFill>
            <a:miter lim="800000"/>
            <a:headEnd type="none" w="sm" len="sm"/>
            <a:tailEnd type="none" w="sm" len="sm"/>
          </a:ln>
          <a:effectLst/>
          <a:extLst/>
        </p:spPr>
        <p:txBody>
          <a:bodyPr tIns="72000" bIns="108000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</a:pPr>
            <a:r>
              <a:rPr lang="en-US" sz="3200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Sequence</a:t>
            </a:r>
            <a:br>
              <a:rPr lang="en-US" sz="3200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</a:br>
            <a:r>
              <a:rPr lang="en-US" sz="3200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of reads and writes</a:t>
            </a:r>
          </a:p>
        </p:txBody>
      </p:sp>
      <p:sp>
        <p:nvSpPr>
          <p:cNvPr id="21" name="Slide Number Placeholder 20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09322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 animBg="1"/>
      <p:bldP spid="9" grpId="0"/>
      <p:bldP spid="10" grpId="0" animBg="1"/>
      <p:bldP spid="11" grpId="0"/>
      <p:bldP spid="1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97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ct val="25000"/>
              </a:spcBef>
            </a:pPr>
            <a:r>
              <a:rPr lang="en-US" dirty="0"/>
              <a:t>Transactions guarantee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consistency </a:t>
            </a:r>
            <a:r>
              <a:rPr lang="en-US" dirty="0"/>
              <a:t>and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integrity </a:t>
            </a:r>
            <a:r>
              <a:rPr lang="en-US" dirty="0"/>
              <a:t>of the database</a:t>
            </a:r>
            <a:r>
              <a:rPr lang="bg-BG" dirty="0"/>
              <a:t>.</a:t>
            </a:r>
          </a:p>
          <a:p>
            <a:pPr lvl="1">
              <a:spcBef>
                <a:spcPct val="25000"/>
              </a:spcBef>
            </a:pPr>
            <a:r>
              <a:rPr lang="en-US" dirty="0"/>
              <a:t>All changes in a transaction are temporary</a:t>
            </a:r>
            <a:r>
              <a:rPr lang="bg-BG" dirty="0"/>
              <a:t>.</a:t>
            </a:r>
            <a:endParaRPr lang="en-US" dirty="0"/>
          </a:p>
          <a:p>
            <a:pPr lvl="1">
              <a:spcBef>
                <a:spcPct val="25000"/>
              </a:spcBef>
            </a:pPr>
            <a:r>
              <a:rPr lang="en-US" dirty="0"/>
              <a:t>Changes are persisted when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COMMIT</a:t>
            </a:r>
            <a:r>
              <a:rPr lang="en-US" dirty="0"/>
              <a:t> is executed</a:t>
            </a:r>
            <a:r>
              <a:rPr lang="bg-BG" dirty="0"/>
              <a:t>.</a:t>
            </a:r>
            <a:endParaRPr lang="en-US" dirty="0"/>
          </a:p>
          <a:p>
            <a:pPr lvl="1">
              <a:spcBef>
                <a:spcPct val="25000"/>
              </a:spcBef>
            </a:pPr>
            <a:r>
              <a:rPr lang="en-US" dirty="0"/>
              <a:t>At any time all changes can be canceled by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ROLLBACK</a:t>
            </a:r>
            <a:r>
              <a:rPr lang="bg-BG" dirty="0">
                <a:latin typeface="+mj-lt"/>
                <a:cs typeface="Consolas" panose="020B0609020204030204" pitchFamily="49" charset="0"/>
              </a:rPr>
              <a:t>.</a:t>
            </a:r>
          </a:p>
          <a:p>
            <a:r>
              <a:rPr lang="en-US" dirty="0"/>
              <a:t>All of the operations are executed as a whole</a:t>
            </a:r>
            <a:r>
              <a:rPr lang="bg-BG" dirty="0"/>
              <a:t>.</a:t>
            </a:r>
          </a:p>
        </p:txBody>
      </p:sp>
      <p:sp>
        <p:nvSpPr>
          <p:cNvPr id="5109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Transactions Behavior</a:t>
            </a:r>
            <a:endParaRPr lang="bg-BG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988493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9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09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9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109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9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109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9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109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0979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36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 actions fail to complete</a:t>
            </a:r>
            <a:r>
              <a:rPr lang="bg-BG" dirty="0"/>
              <a:t>.</a:t>
            </a:r>
            <a:endParaRPr lang="en-US" dirty="0"/>
          </a:p>
          <a:p>
            <a:pPr lvl="1"/>
            <a:r>
              <a:rPr lang="en-US" dirty="0"/>
              <a:t>For example, the application software or database server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crashes</a:t>
            </a:r>
            <a:r>
              <a:rPr lang="bg-BG" dirty="0"/>
              <a:t>.</a:t>
            </a:r>
            <a:endParaRPr lang="en-US" dirty="0"/>
          </a:p>
          <a:p>
            <a:r>
              <a:rPr lang="en-US" dirty="0"/>
              <a:t>Interference from another transaction</a:t>
            </a:r>
            <a:r>
              <a:rPr lang="bg-BG" dirty="0"/>
              <a:t>.</a:t>
            </a:r>
            <a:endParaRPr lang="en-US" dirty="0"/>
          </a:p>
          <a:p>
            <a:pPr lvl="1"/>
            <a:r>
              <a:rPr lang="en-US" dirty="0"/>
              <a:t>What will happen if several transfers run for the same account in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same</a:t>
            </a:r>
            <a:r>
              <a:rPr lang="en-US" dirty="0"/>
              <a:t> time?</a:t>
            </a:r>
          </a:p>
        </p:txBody>
      </p:sp>
      <p:sp>
        <p:nvSpPr>
          <p:cNvPr id="527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Can Go Wrong?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134972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3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273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3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273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Checkpoints in games</a:t>
            </a:r>
            <a:endParaRPr lang="bg-BG" dirty="0"/>
          </a:p>
        </p:txBody>
      </p:sp>
      <p:sp>
        <p:nvSpPr>
          <p:cNvPr id="7" name="TextBox 6"/>
          <p:cNvSpPr txBox="1"/>
          <p:nvPr/>
        </p:nvSpPr>
        <p:spPr>
          <a:xfrm>
            <a:off x="474003" y="4211244"/>
            <a:ext cx="16217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Castle 1-1</a:t>
            </a:r>
            <a:endParaRPr lang="bg-BG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9663570" y="4191000"/>
            <a:ext cx="16217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Castle 1-2</a:t>
            </a:r>
            <a:endParaRPr lang="bg-BG" sz="2800" dirty="0"/>
          </a:p>
        </p:txBody>
      </p:sp>
      <p:sp>
        <p:nvSpPr>
          <p:cNvPr id="10" name="TextBox 9"/>
          <p:cNvSpPr txBox="1"/>
          <p:nvPr/>
        </p:nvSpPr>
        <p:spPr>
          <a:xfrm>
            <a:off x="5722069" y="1918240"/>
            <a:ext cx="6703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DIE</a:t>
            </a:r>
            <a:endParaRPr lang="bg-BG" sz="2800" dirty="0"/>
          </a:p>
        </p:txBody>
      </p:sp>
      <p:sp>
        <p:nvSpPr>
          <p:cNvPr id="11" name="TextBox 10"/>
          <p:cNvSpPr txBox="1"/>
          <p:nvPr/>
        </p:nvSpPr>
        <p:spPr>
          <a:xfrm>
            <a:off x="5335809" y="5398609"/>
            <a:ext cx="14428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SURVIVE</a:t>
            </a:r>
            <a:endParaRPr lang="bg-BG" sz="2800" dirty="0"/>
          </a:p>
        </p:txBody>
      </p:sp>
      <p:sp>
        <p:nvSpPr>
          <p:cNvPr id="12" name="TextBox 11"/>
          <p:cNvSpPr txBox="1"/>
          <p:nvPr/>
        </p:nvSpPr>
        <p:spPr>
          <a:xfrm>
            <a:off x="1783351" y="5425279"/>
            <a:ext cx="10507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Mario</a:t>
            </a:r>
            <a:endParaRPr lang="bg-BG" sz="2800" dirty="0"/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2970212" y="2620341"/>
            <a:ext cx="2470666" cy="1447801"/>
          </a:xfrm>
          <a:prstGeom prst="straightConnector1">
            <a:avLst/>
          </a:prstGeom>
          <a:ln w="4762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2995576" y="4618698"/>
            <a:ext cx="2340233" cy="918664"/>
          </a:xfrm>
          <a:prstGeom prst="straightConnector1">
            <a:avLst/>
          </a:prstGeom>
          <a:ln w="4762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2728203" y="2385400"/>
            <a:ext cx="2451809" cy="1401765"/>
          </a:xfrm>
          <a:prstGeom prst="straightConnector1">
            <a:avLst/>
          </a:prstGeom>
          <a:ln w="476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6940219" y="4618698"/>
            <a:ext cx="2583193" cy="918665"/>
          </a:xfrm>
          <a:prstGeom prst="straightConnector1">
            <a:avLst/>
          </a:prstGeom>
          <a:ln w="476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Резултат с изображение за Super Mario castl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582771" y="2226748"/>
            <a:ext cx="1674078" cy="1964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Резултат с изображение за Super Mario castl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70183" y="2473446"/>
            <a:ext cx="1428750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Резултат с изображение за super mario transparent old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4886874"/>
            <a:ext cx="2104566" cy="1546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305013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Transactions?</a:t>
            </a:r>
            <a:endParaRPr lang="bg-BG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96322" y="2620341"/>
            <a:ext cx="1411139" cy="157065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70183" y="4211244"/>
            <a:ext cx="12882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STATE 1</a:t>
            </a:r>
            <a:endParaRPr lang="bg-BG" sz="28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584095" y="2620341"/>
            <a:ext cx="1411139" cy="157065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0134682" y="4239164"/>
            <a:ext cx="12882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STATE 2</a:t>
            </a:r>
            <a:endParaRPr lang="bg-BG" sz="2800" dirty="0"/>
          </a:p>
        </p:txBody>
      </p:sp>
      <p:sp>
        <p:nvSpPr>
          <p:cNvPr id="10" name="TextBox 9"/>
          <p:cNvSpPr txBox="1"/>
          <p:nvPr/>
        </p:nvSpPr>
        <p:spPr>
          <a:xfrm>
            <a:off x="5235685" y="2123790"/>
            <a:ext cx="16898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ROLLBACK</a:t>
            </a:r>
            <a:endParaRPr lang="bg-BG" sz="2800" dirty="0"/>
          </a:p>
        </p:txBody>
      </p:sp>
      <p:sp>
        <p:nvSpPr>
          <p:cNvPr id="11" name="TextBox 10"/>
          <p:cNvSpPr txBox="1"/>
          <p:nvPr/>
        </p:nvSpPr>
        <p:spPr>
          <a:xfrm>
            <a:off x="5335809" y="5398609"/>
            <a:ext cx="14895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COMMIT</a:t>
            </a:r>
            <a:endParaRPr lang="bg-BG" sz="2800" dirty="0"/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2970212" y="2620341"/>
            <a:ext cx="2470666" cy="1447801"/>
          </a:xfrm>
          <a:prstGeom prst="straightConnector1">
            <a:avLst/>
          </a:prstGeom>
          <a:ln w="4762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2995576" y="4618698"/>
            <a:ext cx="2340233" cy="918664"/>
          </a:xfrm>
          <a:prstGeom prst="straightConnector1">
            <a:avLst/>
          </a:prstGeom>
          <a:ln w="4762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2728203" y="2385400"/>
            <a:ext cx="2451809" cy="1401765"/>
          </a:xfrm>
          <a:prstGeom prst="straightConnector1">
            <a:avLst/>
          </a:prstGeom>
          <a:ln w="476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6940219" y="4618698"/>
            <a:ext cx="3061207" cy="918666"/>
          </a:xfrm>
          <a:prstGeom prst="straightConnector1">
            <a:avLst/>
          </a:prstGeom>
          <a:ln w="476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93393" y="4782553"/>
            <a:ext cx="1841818" cy="1841818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817612" y="5561311"/>
            <a:ext cx="13195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Queries</a:t>
            </a:r>
            <a:endParaRPr lang="bg-BG" sz="2800" dirty="0"/>
          </a:p>
        </p:txBody>
      </p:sp>
    </p:spTree>
    <p:extLst>
      <p:ext uri="{BB962C8B-B14F-4D97-AF65-F5344CB8AC3E}">
        <p14:creationId xmlns:p14="http://schemas.microsoft.com/office/powerpoint/2010/main" xmlns="" val="3799884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	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333535"/>
          </a:xfrm>
        </p:spPr>
        <p:txBody>
          <a:bodyPr>
            <a:normAutofit/>
          </a:bodyPr>
          <a:lstStyle/>
          <a:p>
            <a:pPr marL="444500" indent="-444500">
              <a:lnSpc>
                <a:spcPct val="100000"/>
              </a:lnSpc>
              <a:buFontTx/>
              <a:buAutoNum type="arabicPeriod"/>
            </a:pPr>
            <a:r>
              <a:rPr lang="en-US" sz="3200" dirty="0"/>
              <a:t>Functions</a:t>
            </a:r>
          </a:p>
          <a:p>
            <a:pPr marL="444500" indent="-444500">
              <a:lnSpc>
                <a:spcPct val="100000"/>
              </a:lnSpc>
              <a:buFontTx/>
              <a:buAutoNum type="arabicPeriod"/>
            </a:pPr>
            <a:r>
              <a:rPr lang="en-US" sz="3200" dirty="0"/>
              <a:t>Transactions</a:t>
            </a:r>
          </a:p>
          <a:p>
            <a:pPr marL="444500" indent="-444500">
              <a:lnSpc>
                <a:spcPct val="100000"/>
              </a:lnSpc>
              <a:buFontTx/>
              <a:buAutoNum type="arabicPeriod"/>
            </a:pPr>
            <a:r>
              <a:rPr lang="en-US" sz="3200" dirty="0"/>
              <a:t>Procedures</a:t>
            </a:r>
          </a:p>
          <a:p>
            <a:pPr marL="444500" indent="-444500">
              <a:lnSpc>
                <a:spcPct val="100000"/>
              </a:lnSpc>
              <a:buFontTx/>
              <a:buAutoNum type="arabicPeriod"/>
            </a:pPr>
            <a:r>
              <a:rPr lang="en-US" sz="3200" dirty="0"/>
              <a:t>Triggers</a:t>
            </a:r>
          </a:p>
          <a:p>
            <a:pPr marL="444500" indent="-444500">
              <a:lnSpc>
                <a:spcPct val="100000"/>
              </a:lnSpc>
              <a:buFontTx/>
              <a:buAutoNum type="arabicPeriod"/>
            </a:pPr>
            <a:endParaRPr lang="en-US" sz="32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1" name="Picture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741997" y="2049657"/>
            <a:ext cx="3074424" cy="3964248"/>
          </a:xfrm>
          <a:prstGeom prst="rect">
            <a:avLst/>
          </a:prstGeom>
        </p:spPr>
      </p:pic>
      <p:pic>
        <p:nvPicPr>
          <p:cNvPr id="12" name="Pictur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20161717">
            <a:off x="2960130" y="4264264"/>
            <a:ext cx="1841818" cy="1841818"/>
          </a:xfrm>
          <a:prstGeom prst="rect">
            <a:avLst/>
          </a:prstGeom>
        </p:spPr>
      </p:pic>
      <p:pic>
        <p:nvPicPr>
          <p:cNvPr id="13" name="Picture 2" descr="http://toxipedia.org/download/attachments/3255/554px-Hexachlorobenzene-3D-vdW.pn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 rot="1958123">
            <a:off x="4871298" y="1296106"/>
            <a:ext cx="1651337" cy="1788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 descr="accept, database icon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6595762" y="3519211"/>
            <a:ext cx="1680592" cy="1680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646986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4419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Transactions Syntax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531812" y="1524000"/>
            <a:ext cx="11201400" cy="452431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BEGIN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TRANSACTION</a:t>
            </a:r>
          </a:p>
          <a:p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UPDATE Accounts SET Balance = Balance - @</a:t>
            </a: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withdrawAmount</a:t>
            </a:r>
          </a:p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WHERE Id = @account</a:t>
            </a:r>
          </a:p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IF @@ROWCOUNT &lt;&gt; 1</a:t>
            </a:r>
            <a:r>
              <a:rPr lang="bg-BG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</a:t>
            </a:r>
            <a:r>
              <a:rPr lang="bg-BG" b="1" i="1" dirty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-- </a:t>
            </a:r>
            <a:r>
              <a:rPr lang="en-US" b="1" i="1" dirty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Affected rows are different than one.</a:t>
            </a:r>
          </a:p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BEGIN</a:t>
            </a:r>
          </a:p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ROLLBACK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RAISERROR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('Invalid account!', 16, 1)</a:t>
            </a:r>
          </a:p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RETURN</a:t>
            </a:r>
          </a:p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END</a:t>
            </a:r>
          </a:p>
          <a:p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COMMIT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  <p:sp>
        <p:nvSpPr>
          <p:cNvPr id="12" name="AutoShape 7"/>
          <p:cNvSpPr>
            <a:spLocks noChangeArrowheads="1"/>
          </p:cNvSpPr>
          <p:nvPr/>
        </p:nvSpPr>
        <p:spPr bwMode="auto">
          <a:xfrm>
            <a:off x="4037012" y="990600"/>
            <a:ext cx="3290755" cy="476903"/>
          </a:xfrm>
          <a:prstGeom prst="wedgeRoundRectCallout">
            <a:avLst>
              <a:gd name="adj1" fmla="val -56212"/>
              <a:gd name="adj2" fmla="val 11674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Start Transaction</a:t>
            </a:r>
          </a:p>
        </p:txBody>
      </p:sp>
      <p:sp>
        <p:nvSpPr>
          <p:cNvPr id="14" name="AutoShape 7"/>
          <p:cNvSpPr>
            <a:spLocks noChangeArrowheads="1"/>
          </p:cNvSpPr>
          <p:nvPr/>
        </p:nvSpPr>
        <p:spPr bwMode="auto">
          <a:xfrm>
            <a:off x="7308594" y="3547705"/>
            <a:ext cx="3290755" cy="476903"/>
          </a:xfrm>
          <a:prstGeom prst="wedgeRoundRectCallout">
            <a:avLst>
              <a:gd name="adj1" fmla="val -53541"/>
              <a:gd name="adj2" fmla="val 12412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Undo Changes</a:t>
            </a:r>
          </a:p>
        </p:txBody>
      </p:sp>
      <p:sp>
        <p:nvSpPr>
          <p:cNvPr id="16" name="AutoShape 7"/>
          <p:cNvSpPr>
            <a:spLocks noChangeArrowheads="1"/>
          </p:cNvSpPr>
          <p:nvPr/>
        </p:nvSpPr>
        <p:spPr bwMode="auto">
          <a:xfrm>
            <a:off x="2550023" y="6006672"/>
            <a:ext cx="3290755" cy="476903"/>
          </a:xfrm>
          <a:prstGeom prst="wedgeRoundRectCallout">
            <a:avLst>
              <a:gd name="adj1" fmla="val -66665"/>
              <a:gd name="adj2" fmla="val -6058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Save Changes</a:t>
            </a:r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8023281" y="1467503"/>
            <a:ext cx="3290755" cy="476903"/>
          </a:xfrm>
          <a:prstGeom prst="wedgeRoundRectCallout">
            <a:avLst>
              <a:gd name="adj1" fmla="val -53541"/>
              <a:gd name="adj2" fmla="val 12412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Withdraw Money</a:t>
            </a:r>
          </a:p>
        </p:txBody>
      </p:sp>
    </p:spTree>
    <p:extLst>
      <p:ext uri="{BB962C8B-B14F-4D97-AF65-F5344CB8AC3E}">
        <p14:creationId xmlns:p14="http://schemas.microsoft.com/office/powerpoint/2010/main" xmlns="" val="1983981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16" grpId="0" animBg="1"/>
      <p:bldP spid="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03" name="Rectangle 3"/>
          <p:cNvSpPr>
            <a:spLocks noGrp="1" noChangeArrowheads="1"/>
          </p:cNvSpPr>
          <p:nvPr>
            <p:ph idx="1"/>
          </p:nvPr>
        </p:nvSpPr>
        <p:spPr>
          <a:xfrm>
            <a:off x="188815" y="985846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Modern DBMS servers have built-in transaction support</a:t>
            </a:r>
            <a:r>
              <a:rPr lang="bg-BG" dirty="0"/>
              <a:t>.</a:t>
            </a:r>
            <a:endParaRPr lang="en-US" dirty="0"/>
          </a:p>
          <a:p>
            <a:pPr lvl="1"/>
            <a:r>
              <a:rPr lang="en-US" dirty="0"/>
              <a:t>Implement “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ACID</a:t>
            </a:r>
            <a:r>
              <a:rPr lang="en-US" dirty="0"/>
              <a:t>” transactions</a:t>
            </a:r>
            <a:r>
              <a:rPr lang="bg-BG" dirty="0"/>
              <a:t>.</a:t>
            </a:r>
            <a:endParaRPr lang="en-US" dirty="0"/>
          </a:p>
          <a:p>
            <a:pPr lvl="1"/>
            <a:r>
              <a:rPr lang="en-US" dirty="0"/>
              <a:t>E.g. MS SQL Server, Oracle, MySQL, …</a:t>
            </a:r>
          </a:p>
          <a:p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ACID</a:t>
            </a:r>
            <a:r>
              <a:rPr lang="en-US" dirty="0"/>
              <a:t> means:</a:t>
            </a:r>
          </a:p>
          <a:p>
            <a:pPr lvl="1"/>
            <a:r>
              <a:rPr lang="en-US" b="1" u="sng" dirty="0">
                <a:solidFill>
                  <a:schemeClr val="tx2">
                    <a:lumMod val="75000"/>
                  </a:schemeClr>
                </a:solidFill>
              </a:rPr>
              <a:t>A</a:t>
            </a:r>
            <a:r>
              <a:rPr lang="en-US" dirty="0"/>
              <a:t>tomicity</a:t>
            </a:r>
            <a:endParaRPr lang="bg-BG" dirty="0"/>
          </a:p>
          <a:p>
            <a:pPr lvl="1"/>
            <a:r>
              <a:rPr lang="en-US" b="1" u="sng" dirty="0">
                <a:solidFill>
                  <a:schemeClr val="tx2">
                    <a:lumMod val="75000"/>
                  </a:schemeClr>
                </a:solidFill>
              </a:rPr>
              <a:t>C</a:t>
            </a:r>
            <a:r>
              <a:rPr lang="en-US" dirty="0"/>
              <a:t>onsistency</a:t>
            </a:r>
            <a:r>
              <a:rPr lang="bg-BG" dirty="0"/>
              <a:t> </a:t>
            </a:r>
          </a:p>
          <a:p>
            <a:pPr lvl="1"/>
            <a:r>
              <a:rPr lang="en-US" b="1" u="sng" dirty="0">
                <a:solidFill>
                  <a:schemeClr val="tx2">
                    <a:lumMod val="75000"/>
                  </a:schemeClr>
                </a:solidFill>
              </a:rPr>
              <a:t>I</a:t>
            </a:r>
            <a:r>
              <a:rPr lang="en-US" dirty="0"/>
              <a:t>solation</a:t>
            </a:r>
            <a:endParaRPr lang="bg-BG" dirty="0"/>
          </a:p>
          <a:p>
            <a:pPr lvl="1"/>
            <a:r>
              <a:rPr lang="en-US" b="1" u="sng" dirty="0">
                <a:solidFill>
                  <a:schemeClr val="tx2">
                    <a:lumMod val="75000"/>
                  </a:schemeClr>
                </a:solidFill>
              </a:rPr>
              <a:t>D</a:t>
            </a:r>
            <a:r>
              <a:rPr lang="en-US" dirty="0"/>
              <a:t>urability</a:t>
            </a:r>
            <a:endParaRPr lang="bg-BG" dirty="0"/>
          </a:p>
        </p:txBody>
      </p:sp>
      <p:sp>
        <p:nvSpPr>
          <p:cNvPr id="5120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/>
              <a:t>Transactions Properties</a:t>
            </a:r>
            <a:endParaRPr lang="bg-BG" sz="3800" dirty="0"/>
          </a:p>
        </p:txBody>
      </p:sp>
      <p:grpSp>
        <p:nvGrpSpPr>
          <p:cNvPr id="5" name="Group 4"/>
          <p:cNvGrpSpPr/>
          <p:nvPr/>
        </p:nvGrpSpPr>
        <p:grpSpPr>
          <a:xfrm>
            <a:off x="5637212" y="3429000"/>
            <a:ext cx="5832649" cy="2736304"/>
            <a:chOff x="5671963" y="3352800"/>
            <a:chExt cx="5832649" cy="2736304"/>
          </a:xfrm>
        </p:grpSpPr>
        <p:pic>
          <p:nvPicPr>
            <p:cNvPr id="3076" name="Picture 4" descr="http://www.icondig.com/data/icons/REALVISTA/database/png/400/database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xmlns="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71963" y="3352800"/>
              <a:ext cx="2736304" cy="27363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7" name="Picture 5"/>
            <p:cNvPicPr>
              <a:picLocks noChangeAspect="1" noChangeArrowheads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 xmlns=""/>
                </a:ext>
              </a:extLst>
            </a:blip>
            <a:srcRect/>
            <a:stretch/>
          </p:blipFill>
          <p:spPr bwMode="auto">
            <a:xfrm>
              <a:off x="7267575" y="3822154"/>
              <a:ext cx="4237037" cy="2266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507231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20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120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120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120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0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1200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003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Atomicity</a:t>
            </a:r>
            <a:endParaRPr lang="bg-BG"/>
          </a:p>
        </p:txBody>
      </p:sp>
      <p:sp>
        <p:nvSpPr>
          <p:cNvPr id="644099" name="Rectangle 3"/>
          <p:cNvSpPr>
            <a:spLocks noGrp="1" noChangeArrowheads="1"/>
          </p:cNvSpPr>
          <p:nvPr>
            <p:ph idx="1"/>
          </p:nvPr>
        </p:nvSpPr>
        <p:spPr>
          <a:xfrm>
            <a:off x="188815" y="985846"/>
            <a:ext cx="11804822" cy="5570355"/>
          </a:xfrm>
        </p:spPr>
        <p:txBody>
          <a:bodyPr/>
          <a:lstStyle/>
          <a:p>
            <a:pPr>
              <a:spcBef>
                <a:spcPct val="30000"/>
              </a:spcBef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Atomicity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/>
              <a:t>means that</a:t>
            </a:r>
            <a:r>
              <a:rPr lang="bg-BG" dirty="0"/>
              <a:t>:</a:t>
            </a:r>
            <a:endParaRPr lang="en-US" dirty="0"/>
          </a:p>
          <a:p>
            <a:pPr lvl="1">
              <a:spcBef>
                <a:spcPct val="30000"/>
              </a:spcBef>
            </a:pPr>
            <a:r>
              <a:rPr lang="en-US" dirty="0"/>
              <a:t>Transactions execute as a whole</a:t>
            </a:r>
          </a:p>
          <a:p>
            <a:pPr lvl="1">
              <a:spcBef>
                <a:spcPct val="30000"/>
              </a:spcBef>
            </a:pPr>
            <a:r>
              <a:rPr lang="en-US" dirty="0"/>
              <a:t>DBMS to guarantee that either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all</a:t>
            </a:r>
            <a:r>
              <a:rPr lang="en-US" dirty="0"/>
              <a:t> of the</a:t>
            </a:r>
            <a:br>
              <a:rPr lang="en-US" dirty="0"/>
            </a:br>
            <a:r>
              <a:rPr lang="en-US" dirty="0"/>
              <a:t>operations are performed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or none </a:t>
            </a:r>
            <a:r>
              <a:rPr lang="en-US" dirty="0"/>
              <a:t>of them</a:t>
            </a:r>
          </a:p>
          <a:p>
            <a:pPr>
              <a:spcBef>
                <a:spcPct val="30000"/>
              </a:spcBef>
            </a:pPr>
            <a:r>
              <a:rPr lang="en-US" dirty="0"/>
              <a:t>Atomicity example:</a:t>
            </a:r>
          </a:p>
          <a:p>
            <a:pPr lvl="1">
              <a:spcBef>
                <a:spcPct val="30000"/>
              </a:spcBef>
            </a:pPr>
            <a:r>
              <a:rPr lang="en-US" dirty="0"/>
              <a:t>Transfer funds between bank accounts</a:t>
            </a:r>
          </a:p>
          <a:p>
            <a:pPr lvl="2">
              <a:spcBef>
                <a:spcPct val="30000"/>
              </a:spcBef>
            </a:pPr>
            <a:r>
              <a:rPr lang="en-US" dirty="0"/>
              <a:t>Either withdraw + deposit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both</a:t>
            </a:r>
            <a:r>
              <a:rPr lang="en-US" dirty="0"/>
              <a:t> execute successfully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or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none</a:t>
            </a:r>
            <a:r>
              <a:rPr lang="en-US" dirty="0"/>
              <a:t> of them</a:t>
            </a:r>
          </a:p>
          <a:p>
            <a:pPr lvl="2">
              <a:spcBef>
                <a:spcPct val="30000"/>
              </a:spcBef>
            </a:pPr>
            <a:r>
              <a:rPr lang="en-US" dirty="0"/>
              <a:t>In case of failure the DB stays unchanged</a:t>
            </a:r>
            <a:endParaRPr lang="bg-BG" dirty="0"/>
          </a:p>
        </p:txBody>
      </p:sp>
      <p:pic>
        <p:nvPicPr>
          <p:cNvPr id="5122" name="Picture 2" descr="http://mail.colonial.net/~hkaiter/astronomyimages1011/John-Dalton-Atomic-Model.gif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8609012" y="1600200"/>
            <a:ext cx="2729287" cy="2050465"/>
          </a:xfrm>
          <a:prstGeom prst="roundRect">
            <a:avLst>
              <a:gd name="adj" fmla="val 5169"/>
            </a:avLst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350282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44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44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0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440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0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440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0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440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0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440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4099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Consistency</a:t>
            </a:r>
            <a:endParaRPr lang="bg-BG" dirty="0"/>
          </a:p>
        </p:txBody>
      </p:sp>
      <p:sp>
        <p:nvSpPr>
          <p:cNvPr id="645123" name="Rectangle 3"/>
          <p:cNvSpPr>
            <a:spLocks noGrp="1" noChangeArrowheads="1"/>
          </p:cNvSpPr>
          <p:nvPr>
            <p:ph idx="1"/>
          </p:nvPr>
        </p:nvSpPr>
        <p:spPr>
          <a:xfrm>
            <a:off x="188815" y="1100146"/>
            <a:ext cx="11804822" cy="5570355"/>
          </a:xfrm>
        </p:spPr>
        <p:txBody>
          <a:bodyPr>
            <a:normAutofit/>
          </a:bodyPr>
          <a:lstStyle/>
          <a:p>
            <a:pPr>
              <a:lnSpc>
                <a:spcPct val="98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Consistency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/>
              <a:t>means that</a:t>
            </a:r>
            <a:r>
              <a:rPr lang="bg-BG" dirty="0"/>
              <a:t>:</a:t>
            </a:r>
            <a:endParaRPr lang="en-US" dirty="0"/>
          </a:p>
          <a:p>
            <a:pPr lvl="1">
              <a:lnSpc>
                <a:spcPct val="98000"/>
              </a:lnSpc>
            </a:pPr>
            <a:r>
              <a:rPr lang="en-US" dirty="0"/>
              <a:t>The database is in a legal state when the transaction begins and when it ends</a:t>
            </a:r>
          </a:p>
          <a:p>
            <a:pPr lvl="1">
              <a:lnSpc>
                <a:spcPct val="98000"/>
              </a:lnSpc>
            </a:pPr>
            <a:r>
              <a:rPr lang="en-US" dirty="0"/>
              <a:t>Only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valid</a:t>
            </a:r>
            <a:r>
              <a:rPr lang="en-US" dirty="0"/>
              <a:t> data will be written in the DB</a:t>
            </a:r>
          </a:p>
          <a:p>
            <a:pPr lvl="1">
              <a:lnSpc>
                <a:spcPct val="98000"/>
              </a:lnSpc>
            </a:pPr>
            <a:r>
              <a:rPr lang="en-US" dirty="0"/>
              <a:t>Transaction cannot break the rules of</a:t>
            </a:r>
            <a:br>
              <a:rPr lang="en-US" dirty="0"/>
            </a:br>
            <a:r>
              <a:rPr lang="en-US" dirty="0"/>
              <a:t>the database, e.g. integrity constraints</a:t>
            </a:r>
          </a:p>
          <a:p>
            <a:pPr lvl="2">
              <a:lnSpc>
                <a:spcPct val="98000"/>
              </a:lnSpc>
            </a:pPr>
            <a:r>
              <a:rPr lang="en-US" dirty="0"/>
              <a:t>Primary keys, foreign keys, alternate keys</a:t>
            </a:r>
          </a:p>
          <a:p>
            <a:pPr>
              <a:lnSpc>
                <a:spcPct val="98000"/>
              </a:lnSpc>
            </a:pPr>
            <a:r>
              <a:rPr lang="en-US" dirty="0"/>
              <a:t>Consistency example:</a:t>
            </a:r>
          </a:p>
          <a:p>
            <a:pPr lvl="1">
              <a:lnSpc>
                <a:spcPct val="98000"/>
              </a:lnSpc>
            </a:pPr>
            <a:r>
              <a:rPr lang="en-US" dirty="0"/>
              <a:t>Transaction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cannot</a:t>
            </a:r>
            <a:r>
              <a:rPr lang="en-US" dirty="0"/>
              <a:t> end with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duplicate</a:t>
            </a:r>
            <a:r>
              <a:rPr lang="en-US" dirty="0"/>
              <a:t> primary key in a table</a:t>
            </a:r>
          </a:p>
        </p:txBody>
      </p:sp>
      <p:pic>
        <p:nvPicPr>
          <p:cNvPr id="4098" name="Picture 2" descr="http://askheatherblythe.com/wp-content/uploads/2012/05/consistency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8532812" y="3276600"/>
            <a:ext cx="2651011" cy="1997174"/>
          </a:xfrm>
          <a:prstGeom prst="roundRect">
            <a:avLst>
              <a:gd name="adj" fmla="val 5774"/>
            </a:avLst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053374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451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45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451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451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451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451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5123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171" name="Rectangle 3"/>
          <p:cNvSpPr>
            <a:spLocks noGrp="1" noChangeArrowheads="1"/>
          </p:cNvSpPr>
          <p:nvPr>
            <p:ph idx="1"/>
          </p:nvPr>
        </p:nvSpPr>
        <p:spPr>
          <a:xfrm>
            <a:off x="188815" y="985846"/>
            <a:ext cx="11804822" cy="5570355"/>
          </a:xfrm>
        </p:spPr>
        <p:txBody>
          <a:bodyPr/>
          <a:lstStyle/>
          <a:p>
            <a:pPr>
              <a:lnSpc>
                <a:spcPct val="90000"/>
              </a:lnSpc>
              <a:spcBef>
                <a:spcPct val="25000"/>
              </a:spcBef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Isolation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/>
              <a:t>means that</a:t>
            </a:r>
            <a:r>
              <a:rPr lang="bg-BG" dirty="0"/>
              <a:t>:</a:t>
            </a:r>
            <a:endParaRPr lang="en-US" dirty="0"/>
          </a:p>
          <a:p>
            <a:pPr lvl="1">
              <a:lnSpc>
                <a:spcPct val="90000"/>
              </a:lnSpc>
              <a:spcBef>
                <a:spcPct val="25000"/>
              </a:spcBef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Multiple</a:t>
            </a:r>
            <a:r>
              <a:rPr lang="en-US" dirty="0"/>
              <a:t> transactions running at the same time do not impact each other’s execution</a:t>
            </a:r>
          </a:p>
          <a:p>
            <a:pPr lvl="1">
              <a:lnSpc>
                <a:spcPct val="90000"/>
              </a:lnSpc>
              <a:spcBef>
                <a:spcPct val="25000"/>
              </a:spcBef>
            </a:pPr>
            <a:r>
              <a:rPr lang="en-US" dirty="0"/>
              <a:t>Transactions don’t see other</a:t>
            </a:r>
            <a:br>
              <a:rPr lang="en-US" dirty="0"/>
            </a:br>
            <a:r>
              <a:rPr lang="en-US" dirty="0"/>
              <a:t>transaction’s uncommitted changes</a:t>
            </a:r>
          </a:p>
          <a:p>
            <a:pPr lvl="1">
              <a:lnSpc>
                <a:spcPct val="90000"/>
              </a:lnSpc>
              <a:spcBef>
                <a:spcPct val="25000"/>
              </a:spcBef>
            </a:pPr>
            <a:r>
              <a:rPr lang="en-US" dirty="0"/>
              <a:t>Isolation level defines how deep</a:t>
            </a:r>
            <a:br>
              <a:rPr lang="en-US" dirty="0"/>
            </a:br>
            <a:r>
              <a:rPr lang="en-US" dirty="0"/>
              <a:t>transactions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isolate</a:t>
            </a:r>
            <a:r>
              <a:rPr lang="en-US" dirty="0"/>
              <a:t> from one another</a:t>
            </a:r>
          </a:p>
          <a:p>
            <a:pPr>
              <a:lnSpc>
                <a:spcPct val="90000"/>
              </a:lnSpc>
              <a:spcBef>
                <a:spcPct val="25000"/>
              </a:spcBef>
            </a:pPr>
            <a:r>
              <a:rPr lang="en-US" dirty="0"/>
              <a:t>Isolation example:</a:t>
            </a:r>
          </a:p>
          <a:p>
            <a:pPr lvl="1">
              <a:lnSpc>
                <a:spcPct val="90000"/>
              </a:lnSpc>
              <a:spcBef>
                <a:spcPct val="25000"/>
              </a:spcBef>
            </a:pPr>
            <a:r>
              <a:rPr lang="en-US" dirty="0"/>
              <a:t>If two or more people try to buy the last copy of a product, just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one</a:t>
            </a:r>
            <a:r>
              <a:rPr lang="en-US" dirty="0"/>
              <a:t> of them will succeed.</a:t>
            </a:r>
          </a:p>
        </p:txBody>
      </p:sp>
      <p:sp>
        <p:nvSpPr>
          <p:cNvPr id="64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Isolation</a:t>
            </a:r>
            <a:endParaRPr lang="bg-BG" dirty="0"/>
          </a:p>
        </p:txBody>
      </p:sp>
      <p:pic>
        <p:nvPicPr>
          <p:cNvPr id="5122" name="Picture 2" descr="http://icons.iconseeker.com/png/fullsize/banking-stuff/pole-separator.png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 l="7300" t="4229" r="13449" b="1398"/>
          <a:stretch/>
        </p:blipFill>
        <p:spPr bwMode="auto">
          <a:xfrm>
            <a:off x="9130515" y="2725321"/>
            <a:ext cx="1895112" cy="2256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80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47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47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47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1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471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1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471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7171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Durability</a:t>
            </a:r>
            <a:endParaRPr lang="bg-BG"/>
          </a:p>
        </p:txBody>
      </p:sp>
      <p:sp>
        <p:nvSpPr>
          <p:cNvPr id="646147" name="Rectangle 3"/>
          <p:cNvSpPr>
            <a:spLocks noGrp="1" noChangeArrowheads="1"/>
          </p:cNvSpPr>
          <p:nvPr>
            <p:ph idx="1"/>
          </p:nvPr>
        </p:nvSpPr>
        <p:spPr>
          <a:xfrm>
            <a:off x="188815" y="971555"/>
            <a:ext cx="11804822" cy="557035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Durability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/>
              <a:t>means that</a:t>
            </a:r>
            <a:r>
              <a:rPr lang="bg-BG" dirty="0"/>
              <a:t>: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/>
              <a:t>If a transaction is committed it becomes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persistent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Cannot be lost or undone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Ensured by use of database transaction logs</a:t>
            </a:r>
          </a:p>
          <a:p>
            <a:pPr>
              <a:lnSpc>
                <a:spcPct val="100000"/>
              </a:lnSpc>
            </a:pPr>
            <a:r>
              <a:rPr lang="en-US" dirty="0"/>
              <a:t>Durability example: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After funds are transferred and committed the power supply at the DB server is lost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Transaction stays persistent (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no</a:t>
            </a:r>
            <a:r>
              <a:rPr lang="en-US" dirty="0"/>
              <a:t> data is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lost</a:t>
            </a:r>
            <a:r>
              <a:rPr lang="en-US" dirty="0"/>
              <a:t>)</a:t>
            </a:r>
          </a:p>
        </p:txBody>
      </p:sp>
      <p:pic>
        <p:nvPicPr>
          <p:cNvPr id="6146" name="Picture 2" descr="http://toxipedia.org/download/attachments/3255/554px-Hexachlorobenzene-3D-vdW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9453007" y="1752600"/>
            <a:ext cx="2092152" cy="2265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77446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46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46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1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461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1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461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1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461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1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461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6147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Stored Procedures</a:t>
            </a:r>
            <a:endParaRPr lang="bg-BG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3010" name="Picture 2" descr="http://www.edv-expert.de/img/server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51312" y="1591304"/>
            <a:ext cx="3619500" cy="2675896"/>
          </a:xfrm>
          <a:prstGeom prst="roundRect">
            <a:avLst>
              <a:gd name="adj" fmla="val 3967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xmlns="" val="2586320729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1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Stored Procedures?</a:t>
            </a:r>
            <a:endParaRPr lang="bg-BG" dirty="0"/>
          </a:p>
        </p:txBody>
      </p:sp>
      <p:sp>
        <p:nvSpPr>
          <p:cNvPr id="47411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b="1" dirty="0">
                <a:solidFill>
                  <a:schemeClr val="tx2">
                    <a:lumMod val="75000"/>
                  </a:schemeClr>
                </a:solidFill>
              </a:rPr>
              <a:t>Stored procedures </a:t>
            </a:r>
            <a:r>
              <a:rPr lang="en-US" altLang="en-US" dirty="0"/>
              <a:t>are named sequences of T-SQL statements</a:t>
            </a:r>
            <a:r>
              <a:rPr lang="bg-BG" altLang="en-US" dirty="0"/>
              <a:t>.</a:t>
            </a:r>
            <a:endParaRPr lang="en-US" altLang="en-US" dirty="0"/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Encapsulate</a:t>
            </a:r>
            <a:r>
              <a:rPr lang="en-US" dirty="0"/>
              <a:t> repetitive program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logic</a:t>
            </a:r>
            <a:r>
              <a:rPr lang="bg-BG" dirty="0"/>
              <a:t>.</a:t>
            </a:r>
            <a:endParaRPr lang="en-US" dirty="0"/>
          </a:p>
          <a:p>
            <a:pPr lvl="1"/>
            <a:r>
              <a:rPr lang="en-US" dirty="0"/>
              <a:t>Can accept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input</a:t>
            </a:r>
            <a:r>
              <a:rPr lang="en-US" dirty="0"/>
              <a:t> parameters</a:t>
            </a:r>
            <a:r>
              <a:rPr lang="bg-BG" dirty="0"/>
              <a:t>.</a:t>
            </a:r>
            <a:endParaRPr lang="en-US" dirty="0"/>
          </a:p>
          <a:p>
            <a:pPr lvl="1"/>
            <a:r>
              <a:rPr lang="en-US" dirty="0"/>
              <a:t>Can return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output</a:t>
            </a:r>
            <a:r>
              <a:rPr lang="en-US" dirty="0"/>
              <a:t> results</a:t>
            </a:r>
            <a:r>
              <a:rPr lang="bg-BG" dirty="0"/>
              <a:t>.</a:t>
            </a:r>
            <a:endParaRPr lang="en-US" dirty="0"/>
          </a:p>
          <a:p>
            <a:r>
              <a:rPr lang="en-US" dirty="0"/>
              <a:t>Benefits of stored procedures</a:t>
            </a:r>
            <a:r>
              <a:rPr lang="bg-BG" dirty="0"/>
              <a:t>.</a:t>
            </a:r>
            <a:endParaRPr lang="en-US" dirty="0"/>
          </a:p>
          <a:p>
            <a:pPr lvl="1"/>
            <a:r>
              <a:rPr lang="en-US" dirty="0"/>
              <a:t>Share application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logic</a:t>
            </a:r>
            <a:r>
              <a:rPr lang="bg-BG" dirty="0"/>
              <a:t>.</a:t>
            </a:r>
            <a:endParaRPr lang="en-US" dirty="0"/>
          </a:p>
          <a:p>
            <a:pPr lvl="1"/>
            <a:r>
              <a:rPr lang="en-US" dirty="0"/>
              <a:t>Improved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performance</a:t>
            </a:r>
            <a:r>
              <a:rPr lang="bg-BG" dirty="0"/>
              <a:t>.</a:t>
            </a:r>
            <a:endParaRPr lang="en-US" dirty="0"/>
          </a:p>
          <a:p>
            <a:pPr lvl="1"/>
            <a:r>
              <a:rPr lang="en-US" dirty="0"/>
              <a:t>Reduced network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traffic</a:t>
            </a:r>
            <a:r>
              <a:rPr lang="bg-BG" dirty="0"/>
              <a:t>.</a:t>
            </a:r>
            <a:endParaRPr lang="en-US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428412" y="6553200"/>
            <a:ext cx="4572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44160026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1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41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1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741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1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741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1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741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1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741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1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741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1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741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4115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1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Creating Stored Procedures</a:t>
            </a:r>
            <a:endParaRPr lang="bg-BG" dirty="0"/>
          </a:p>
        </p:txBody>
      </p:sp>
      <p:sp>
        <p:nvSpPr>
          <p:cNvPr id="476163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alt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CREATE</a:t>
            </a:r>
            <a:r>
              <a:rPr lang="en-US" altLang="en-US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alt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PROCEDURE</a:t>
            </a:r>
            <a:r>
              <a:rPr lang="en-US" altLang="en-US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altLang="en-US" dirty="0"/>
              <a:t>… </a:t>
            </a:r>
            <a:r>
              <a:rPr lang="en-US" alt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AS</a:t>
            </a:r>
            <a:r>
              <a:rPr lang="en-US" alt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altLang="en-US" dirty="0"/>
              <a:t>…</a:t>
            </a:r>
          </a:p>
          <a:p>
            <a:r>
              <a:rPr lang="en-US" altLang="en-US" dirty="0"/>
              <a:t>Example:</a:t>
            </a:r>
          </a:p>
        </p:txBody>
      </p:sp>
      <p:sp>
        <p:nvSpPr>
          <p:cNvPr id="476164" name="Rectangle 4"/>
          <p:cNvSpPr>
            <a:spLocks noChangeArrowheads="1"/>
          </p:cNvSpPr>
          <p:nvPr/>
        </p:nvSpPr>
        <p:spPr bwMode="auto">
          <a:xfrm>
            <a:off x="2130424" y="2819400"/>
            <a:ext cx="8154988" cy="34163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USE </a:t>
            </a:r>
            <a:r>
              <a:rPr lang="en-GB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SoftUni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GO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CREATE PROC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dbo.usp_SelectEmployeesBySeniority </a:t>
            </a:r>
            <a:endParaRPr lang="bg-BG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AS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SELECT *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FROM Employees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WHERE DATEDIFF(Year, HireDate, GETDATE()) &gt; 5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GO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428412" y="6553200"/>
            <a:ext cx="4572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5561012" y="3291986"/>
            <a:ext cx="3290755" cy="449080"/>
          </a:xfrm>
          <a:prstGeom prst="wedgeRoundRectCallout">
            <a:avLst>
              <a:gd name="adj1" fmla="val -50869"/>
              <a:gd name="adj2" fmla="val 9593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Procedure Name</a:t>
            </a:r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7941734" y="4595243"/>
            <a:ext cx="3290755" cy="449080"/>
          </a:xfrm>
          <a:prstGeom prst="wedgeRoundRectCallout">
            <a:avLst>
              <a:gd name="adj1" fmla="val -50869"/>
              <a:gd name="adj2" fmla="val 9593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Procedure Logic</a:t>
            </a:r>
          </a:p>
        </p:txBody>
      </p:sp>
    </p:spTree>
    <p:extLst>
      <p:ext uri="{BB962C8B-B14F-4D97-AF65-F5344CB8AC3E}">
        <p14:creationId xmlns:p14="http://schemas.microsoft.com/office/powerpoint/2010/main" xmlns="" val="416443264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61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761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761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761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7616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7616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7616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7616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2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Executing Stored Procedures</a:t>
            </a:r>
            <a:endParaRPr lang="bg-BG" dirty="0"/>
          </a:p>
        </p:txBody>
      </p:sp>
      <p:sp>
        <p:nvSpPr>
          <p:cNvPr id="48025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Executing a stored procedure by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EXEC</a:t>
            </a:r>
            <a:r>
              <a:rPr lang="bg-BG" dirty="0">
                <a:latin typeface="+mj-lt"/>
                <a:cs typeface="Consolas" pitchFamily="49" charset="0"/>
              </a:rPr>
              <a:t>.</a:t>
            </a:r>
            <a:endParaRPr lang="en-US" dirty="0">
              <a:latin typeface="+mj-lt"/>
              <a:cs typeface="Consolas" pitchFamily="49" charset="0"/>
            </a:endParaRPr>
          </a:p>
          <a:p>
            <a:endParaRPr lang="en-US" dirty="0"/>
          </a:p>
          <a:p>
            <a:pPr>
              <a:spcBef>
                <a:spcPts val="1800"/>
              </a:spcBef>
            </a:pPr>
            <a:endParaRPr lang="en-US" dirty="0"/>
          </a:p>
          <a:p>
            <a:pPr>
              <a:spcBef>
                <a:spcPts val="1800"/>
              </a:spcBef>
            </a:pPr>
            <a:r>
              <a:rPr lang="en-US" dirty="0"/>
              <a:t>Executing a stored procedure within an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INSERT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statement</a:t>
            </a:r>
            <a:r>
              <a:rPr lang="bg-BG" dirty="0"/>
              <a:t>.</a:t>
            </a:r>
            <a:endParaRPr lang="en-US" altLang="en-US" dirty="0"/>
          </a:p>
        </p:txBody>
      </p:sp>
      <p:sp>
        <p:nvSpPr>
          <p:cNvPr id="480260" name="Rectangle 4"/>
          <p:cNvSpPr>
            <a:spLocks noChangeArrowheads="1"/>
          </p:cNvSpPr>
          <p:nvPr/>
        </p:nvSpPr>
        <p:spPr bwMode="auto">
          <a:xfrm>
            <a:off x="2124074" y="2333473"/>
            <a:ext cx="7937500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EXEC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usp_SelectEmployeesBySeniority</a:t>
            </a:r>
          </a:p>
        </p:txBody>
      </p:sp>
      <p:sp>
        <p:nvSpPr>
          <p:cNvPr id="480261" name="Rectangle 5"/>
          <p:cNvSpPr>
            <a:spLocks noChangeArrowheads="1"/>
          </p:cNvSpPr>
          <p:nvPr/>
        </p:nvSpPr>
        <p:spPr bwMode="auto">
          <a:xfrm>
            <a:off x="2124074" y="4876800"/>
            <a:ext cx="7937500" cy="95410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INSERT INTO Customers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EXEC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usp_SelectEmployeesBySeniority</a:t>
            </a: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428412" y="6553200"/>
            <a:ext cx="4572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242194324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r>
              <a:rPr lang="en-US" sz="6000" b="1"/>
              <a:t/>
            </a:r>
            <a:br>
              <a:rPr lang="en-US" sz="6000" b="1"/>
            </a:br>
            <a:r>
              <a:rPr lang="en-US" sz="11500" b="1"/>
              <a:t>#SQL</a:t>
            </a:r>
            <a:endParaRPr lang="en-US" sz="6000" b="1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xmlns="" val="28634325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Altering Stored Procedures</a:t>
            </a:r>
            <a:endParaRPr lang="bg-BG" dirty="0"/>
          </a:p>
        </p:txBody>
      </p:sp>
      <p:sp>
        <p:nvSpPr>
          <p:cNvPr id="47718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Use the </a:t>
            </a:r>
            <a:r>
              <a:rPr lang="en-US" alt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ALTER</a:t>
            </a:r>
            <a:r>
              <a:rPr lang="en-US" altLang="en-US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alt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PROCEDURE</a:t>
            </a:r>
            <a:r>
              <a:rPr lang="en-US" altLang="en-US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altLang="en-US" dirty="0"/>
              <a:t>statement</a:t>
            </a:r>
          </a:p>
        </p:txBody>
      </p:sp>
      <p:sp>
        <p:nvSpPr>
          <p:cNvPr id="477188" name="Rectangle 4"/>
          <p:cNvSpPr>
            <a:spLocks noChangeArrowheads="1"/>
          </p:cNvSpPr>
          <p:nvPr/>
        </p:nvSpPr>
        <p:spPr bwMode="auto">
          <a:xfrm>
            <a:off x="1674812" y="2169616"/>
            <a:ext cx="8915400" cy="415498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USE</a:t>
            </a:r>
            <a:r>
              <a:rPr lang="en-GB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SoftUni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GO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ALTER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PROC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usp_SelectEmployeesBySeniority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AS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SELECT FirstName, LastName, HireDate,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DATEDIFF(Year, HireDate, GETDATE()) as Years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FROM Employees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WHERE DATEDIFF(Year, HireDate, GETDATE()) &gt; 5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ORDER BY HireDate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GO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428412" y="6553200"/>
            <a:ext cx="4572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6092824" y="2598920"/>
            <a:ext cx="3290755" cy="449080"/>
          </a:xfrm>
          <a:prstGeom prst="wedgeRoundRectCallout">
            <a:avLst>
              <a:gd name="adj1" fmla="val -50869"/>
              <a:gd name="adj2" fmla="val 9593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Procedure Name</a:t>
            </a:r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9116711" y="3665720"/>
            <a:ext cx="2779036" cy="449080"/>
          </a:xfrm>
          <a:prstGeom prst="wedgeRoundRectCallout">
            <a:avLst>
              <a:gd name="adj1" fmla="val -68586"/>
              <a:gd name="adj2" fmla="val 6460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Procedure Logic</a:t>
            </a:r>
          </a:p>
        </p:txBody>
      </p:sp>
    </p:spTree>
    <p:extLst>
      <p:ext uri="{BB962C8B-B14F-4D97-AF65-F5344CB8AC3E}">
        <p14:creationId xmlns:p14="http://schemas.microsoft.com/office/powerpoint/2010/main" xmlns="" val="390151938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7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77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8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7718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771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771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8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7718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8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7718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8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7718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8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7718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8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7718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  <p:sp>
        <p:nvSpPr>
          <p:cNvPr id="47821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DROP</a:t>
            </a:r>
            <a:r>
              <a:rPr lang="en-US" altLang="en-US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alt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PROCEDURE</a:t>
            </a:r>
          </a:p>
          <a:p>
            <a:pPr>
              <a:lnSpc>
                <a:spcPct val="100000"/>
              </a:lnSpc>
            </a:pPr>
            <a:endParaRPr lang="en-US" altLang="en-US" b="1" dirty="0">
              <a:solidFill>
                <a:schemeClr val="tx2">
                  <a:lumMod val="75000"/>
                </a:schemeClr>
              </a:solidFill>
              <a:latin typeface="Consolas" pitchFamily="49" charset="0"/>
            </a:endParaRPr>
          </a:p>
          <a:p>
            <a:pPr lvl="1"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altLang="en-US" dirty="0"/>
              <a:t>You could check if any objects depend on the stored procedure by executing the system stored procedure </a:t>
            </a:r>
            <a:r>
              <a:rPr lang="en-US" alt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sp_depends</a:t>
            </a:r>
          </a:p>
        </p:txBody>
      </p:sp>
      <p:sp>
        <p:nvSpPr>
          <p:cNvPr id="4782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Dropping Stored Procedures</a:t>
            </a:r>
            <a:endParaRPr lang="bg-BG" dirty="0"/>
          </a:p>
        </p:txBody>
      </p:sp>
      <p:sp>
        <p:nvSpPr>
          <p:cNvPr id="478212" name="Rectangle 4"/>
          <p:cNvSpPr>
            <a:spLocks noChangeArrowheads="1"/>
          </p:cNvSpPr>
          <p:nvPr/>
        </p:nvSpPr>
        <p:spPr bwMode="auto">
          <a:xfrm>
            <a:off x="1141413" y="2209800"/>
            <a:ext cx="9905998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DROP PROC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usp_SelectEmployeesBySeniority</a:t>
            </a: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1141413" y="5238690"/>
            <a:ext cx="9905998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EXEC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sp_depends 'usp_SelectEmployeesBySeniority'</a:t>
            </a:r>
          </a:p>
        </p:txBody>
      </p:sp>
    </p:spTree>
    <p:extLst>
      <p:ext uri="{BB962C8B-B14F-4D97-AF65-F5344CB8AC3E}">
        <p14:creationId xmlns:p14="http://schemas.microsoft.com/office/powerpoint/2010/main" xmlns="" val="377847848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2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82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8211" grpId="0" uiExpand="1" build="p"/>
      <p:bldP spid="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4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Stored Procedures</a:t>
            </a:r>
            <a:endParaRPr lang="bg-BG" dirty="0"/>
          </a:p>
        </p:txBody>
      </p:sp>
      <p:sp>
        <p:nvSpPr>
          <p:cNvPr id="4" name="Subtit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/>
              <a:t>Using Parameters</a:t>
            </a:r>
            <a:endParaRPr lang="bg-BG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26684" y="1560374"/>
            <a:ext cx="4777528" cy="2991642"/>
          </a:xfrm>
          <a:prstGeom prst="roundRect">
            <a:avLst>
              <a:gd name="adj" fmla="val 4031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xmlns="" val="3327750114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  <p:sp>
        <p:nvSpPr>
          <p:cNvPr id="48128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ct val="35000"/>
              </a:spcBef>
            </a:pPr>
            <a:r>
              <a:rPr lang="en-US" altLang="en-US" dirty="0"/>
              <a:t>To define a parameterized procedure use the syntax:</a:t>
            </a:r>
          </a:p>
          <a:p>
            <a:pPr lvl="1">
              <a:spcBef>
                <a:spcPct val="35000"/>
              </a:spcBef>
            </a:pPr>
            <a:endParaRPr lang="en-US" dirty="0"/>
          </a:p>
          <a:p>
            <a:pPr lvl="1">
              <a:spcBef>
                <a:spcPct val="35000"/>
              </a:spcBef>
            </a:pPr>
            <a:endParaRPr lang="en-US" dirty="0"/>
          </a:p>
          <a:p>
            <a:pPr>
              <a:spcBef>
                <a:spcPct val="35000"/>
              </a:spcBef>
            </a:pPr>
            <a:r>
              <a:rPr lang="en-US" dirty="0"/>
              <a:t>Choose carefully the parameter types, and provide appropriate default values</a:t>
            </a:r>
            <a:endParaRPr lang="en-US" altLang="en-US" dirty="0"/>
          </a:p>
        </p:txBody>
      </p:sp>
      <p:sp>
        <p:nvSpPr>
          <p:cNvPr id="48128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Defining Parameterized Procedures</a:t>
            </a:r>
            <a:endParaRPr lang="bg-BG" dirty="0"/>
          </a:p>
        </p:txBody>
      </p:sp>
      <p:sp>
        <p:nvSpPr>
          <p:cNvPr id="481284" name="Rectangle 4"/>
          <p:cNvSpPr>
            <a:spLocks noChangeArrowheads="1"/>
          </p:cNvSpPr>
          <p:nvPr/>
        </p:nvSpPr>
        <p:spPr bwMode="auto">
          <a:xfrm>
            <a:off x="2208212" y="2108537"/>
            <a:ext cx="7772400" cy="12003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CREATE PROCEDURE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usp_ProcedureName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[(@parameter1Name parameterType,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@parameter2Name parameterType,…)] AS</a:t>
            </a:r>
          </a:p>
        </p:txBody>
      </p:sp>
      <p:sp>
        <p:nvSpPr>
          <p:cNvPr id="481285" name="Rectangle 5"/>
          <p:cNvSpPr>
            <a:spLocks noChangeArrowheads="1"/>
          </p:cNvSpPr>
          <p:nvPr/>
        </p:nvSpPr>
        <p:spPr bwMode="auto">
          <a:xfrm>
            <a:off x="2208212" y="5004137"/>
            <a:ext cx="7772400" cy="12003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CREATE PROC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usp_SelectEmployeesBySeniority(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@minYearsAtWork int = 5) AS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xmlns="" val="375687922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2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12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81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2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812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81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1283" grpId="0" uiExpand="1" build="p"/>
      <p:bldP spid="481284" grpId="0" animBg="1"/>
      <p:bldP spid="481285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Parameterized Stored Procedures </a:t>
            </a:r>
            <a:r>
              <a:rPr lang="en-US"/>
              <a:t>– Example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98512" y="1669147"/>
            <a:ext cx="10591800" cy="442685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CREATE PROC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usp_SelectEmployeesBySeniority(@minYearsAtWork int = 5)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AS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SELECT FirstName, LastName, HireDate,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DATEDIFF(Year, HireDate, GETDATE()) as Years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FROM Employees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WHERE DATEDIFF(Year, HireDate, GETDATE()) &gt; @minYearsAtWork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ORDER BY HireDate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GO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EXEC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usp_SelectEmployeesBySeniority 10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EXEC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usp_SelectEmployeesBySeniority</a:t>
            </a:r>
          </a:p>
        </p:txBody>
      </p:sp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4189412" y="990600"/>
            <a:ext cx="3290755" cy="449080"/>
          </a:xfrm>
          <a:prstGeom prst="wedgeRoundRectCallout">
            <a:avLst>
              <a:gd name="adj1" fmla="val -47128"/>
              <a:gd name="adj2" fmla="val 11159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Procedure Name</a:t>
            </a:r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8256484" y="4343400"/>
            <a:ext cx="3290755" cy="449080"/>
          </a:xfrm>
          <a:prstGeom prst="wedgeRoundRectCallout">
            <a:avLst>
              <a:gd name="adj1" fmla="val -50869"/>
              <a:gd name="adj2" fmla="val -9985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Procedure Logic</a:t>
            </a:r>
          </a:p>
        </p:txBody>
      </p:sp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7604257" y="5758998"/>
            <a:ext cx="3290755" cy="449080"/>
          </a:xfrm>
          <a:prstGeom prst="wedgeRoundRectCallout">
            <a:avLst>
              <a:gd name="adj1" fmla="val -50869"/>
              <a:gd name="adj2" fmla="val -9985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Usage</a:t>
            </a:r>
          </a:p>
        </p:txBody>
      </p:sp>
    </p:spTree>
    <p:extLst>
      <p:ext uri="{BB962C8B-B14F-4D97-AF65-F5344CB8AC3E}">
        <p14:creationId xmlns:p14="http://schemas.microsoft.com/office/powerpoint/2010/main" xmlns="" val="2661032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  <p:sp>
        <p:nvSpPr>
          <p:cNvPr id="48230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Passing values by parameter name</a:t>
            </a:r>
            <a:br>
              <a:rPr lang="en-US" dirty="0"/>
            </a:br>
            <a:endParaRPr lang="en-US" dirty="0"/>
          </a:p>
          <a:p>
            <a:endParaRPr lang="en-US" dirty="0"/>
          </a:p>
          <a:p>
            <a:endParaRPr lang="en-US" dirty="0"/>
          </a:p>
          <a:p>
            <a:pPr marL="987381" lvl="3" indent="0">
              <a:buNone/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/>
              <a:t>Passing values by position</a:t>
            </a:r>
          </a:p>
        </p:txBody>
      </p:sp>
      <p:sp>
        <p:nvSpPr>
          <p:cNvPr id="4823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Passing Parameter </a:t>
            </a:r>
            <a:r>
              <a:rPr lang="en-US" altLang="en-US" dirty="0"/>
              <a:t>Values</a:t>
            </a:r>
            <a:endParaRPr lang="bg-BG" dirty="0"/>
          </a:p>
        </p:txBody>
      </p:sp>
      <p:sp>
        <p:nvSpPr>
          <p:cNvPr id="482308" name="Rectangle 4"/>
          <p:cNvSpPr>
            <a:spLocks noChangeArrowheads="1"/>
          </p:cNvSpPr>
          <p:nvPr/>
        </p:nvSpPr>
        <p:spPr bwMode="auto">
          <a:xfrm>
            <a:off x="2062162" y="1860590"/>
            <a:ext cx="8064500" cy="230832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EXEC usp_AddCustomer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@customerID = 'ALFKI',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@companyName = 'Alfreds Futterkiste',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@address = 'Obere Str. 57',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@city = 'Berlin',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@phone = '030-0074321' </a:t>
            </a:r>
          </a:p>
        </p:txBody>
      </p:sp>
      <p:sp>
        <p:nvSpPr>
          <p:cNvPr id="482309" name="Rectangle 5"/>
          <p:cNvSpPr>
            <a:spLocks noChangeArrowheads="1"/>
          </p:cNvSpPr>
          <p:nvPr/>
        </p:nvSpPr>
        <p:spPr bwMode="auto">
          <a:xfrm>
            <a:off x="2062162" y="5105400"/>
            <a:ext cx="8064500" cy="12003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EXEC usp_AddCustomer 'ALFKI2', 'Alfreds Futterkiste', 'Obere Str. 57', 'Berlin', </a:t>
            </a:r>
            <a:b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'030-0074321'</a:t>
            </a:r>
          </a:p>
        </p:txBody>
      </p:sp>
    </p:spTree>
    <p:extLst>
      <p:ext uri="{BB962C8B-B14F-4D97-AF65-F5344CB8AC3E}">
        <p14:creationId xmlns:p14="http://schemas.microsoft.com/office/powerpoint/2010/main" xmlns="" val="298585073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3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23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82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2307" grpId="0" uiExpand="1" build="p"/>
      <p:bldP spid="482309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  <p:sp>
        <p:nvSpPr>
          <p:cNvPr id="48333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Returning Values Using OUTPUT Parameters</a:t>
            </a:r>
            <a:endParaRPr lang="bg-BG" dirty="0"/>
          </a:p>
        </p:txBody>
      </p:sp>
      <p:sp>
        <p:nvSpPr>
          <p:cNvPr id="483332" name="Rectangle 4"/>
          <p:cNvSpPr>
            <a:spLocks noChangeArrowheads="1"/>
          </p:cNvSpPr>
          <p:nvPr/>
        </p:nvSpPr>
        <p:spPr bwMode="auto">
          <a:xfrm>
            <a:off x="1903412" y="1752600"/>
            <a:ext cx="8458200" cy="440287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CREATE PROCEDURE dbo.usp_AddNumbers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@firstNumber smallint,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@secondNumber smallint,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@result int OUTPUT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AS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SET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@result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@firstNumber + @secondNumber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GO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DECLARE @answer smallint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EXECUTE usp_AddNumbers 5, 6,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@answer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OUTPUT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SELECT 'The result is: ',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@answer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-- The result is: 11</a:t>
            </a:r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7770812" y="2199166"/>
            <a:ext cx="3290755" cy="449080"/>
          </a:xfrm>
          <a:prstGeom prst="wedgeRoundRectCallout">
            <a:avLst>
              <a:gd name="adj1" fmla="val -72243"/>
              <a:gd name="adj2" fmla="val 1370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Creating procedure</a:t>
            </a:r>
            <a:endParaRPr lang="bg-BG" sz="2800" dirty="0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8810145" y="4100573"/>
            <a:ext cx="3290755" cy="449080"/>
          </a:xfrm>
          <a:prstGeom prst="wedgeRoundRectCallout">
            <a:avLst>
              <a:gd name="adj1" fmla="val -39112"/>
              <a:gd name="adj2" fmla="val 8027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Executing procedure</a:t>
            </a:r>
            <a:endParaRPr lang="bg-BG" sz="2800" dirty="0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6780212" y="5930932"/>
            <a:ext cx="3290755" cy="449080"/>
          </a:xfrm>
          <a:prstGeom prst="wedgeRoundRectCallout">
            <a:avLst>
              <a:gd name="adj1" fmla="val -44990"/>
              <a:gd name="adj2" fmla="val -14292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Display results</a:t>
            </a:r>
            <a:endParaRPr lang="bg-BG" sz="2800" dirty="0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74320948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33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833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833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833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833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833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8333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8333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8333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8333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8333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3"/>
          <p:cNvSpPr txBox="1">
            <a:spLocks noChangeArrowheads="1"/>
          </p:cNvSpPr>
          <p:nvPr/>
        </p:nvSpPr>
        <p:spPr>
          <a:xfrm>
            <a:off x="190413" y="1151121"/>
            <a:ext cx="11804822" cy="5570355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dirty="0"/>
              <a:t>Create a procedure that </a:t>
            </a:r>
            <a:r>
              <a:rPr lang="en-US" altLang="en-US" b="1" dirty="0">
                <a:solidFill>
                  <a:schemeClr val="tx2">
                    <a:lumMod val="75000"/>
                  </a:schemeClr>
                </a:solidFill>
              </a:rPr>
              <a:t>assigns</a:t>
            </a:r>
            <a:r>
              <a:rPr lang="en-US" altLang="en-US" dirty="0"/>
              <a:t> </a:t>
            </a:r>
            <a:r>
              <a:rPr lang="en-US" altLang="en-US" b="1" dirty="0">
                <a:solidFill>
                  <a:schemeClr val="tx2">
                    <a:lumMod val="75000"/>
                  </a:schemeClr>
                </a:solidFill>
              </a:rPr>
              <a:t>projects</a:t>
            </a:r>
            <a:r>
              <a:rPr lang="en-US" altLang="en-US" dirty="0"/>
              <a:t> to employee.</a:t>
            </a:r>
          </a:p>
          <a:p>
            <a:pPr lvl="1"/>
            <a:r>
              <a:rPr lang="en-US" altLang="en-US" dirty="0"/>
              <a:t>If the employee has more than </a:t>
            </a:r>
            <a:r>
              <a:rPr lang="en-US" altLang="en-US" b="1" dirty="0"/>
              <a:t>3</a:t>
            </a:r>
            <a:r>
              <a:rPr lang="en-US" altLang="en-US" dirty="0"/>
              <a:t> project throw </a:t>
            </a:r>
            <a:r>
              <a:rPr lang="en-US" altLang="en-US" b="1" dirty="0">
                <a:solidFill>
                  <a:schemeClr val="tx2">
                    <a:lumMod val="75000"/>
                  </a:schemeClr>
                </a:solidFill>
              </a:rPr>
              <a:t>exception</a:t>
            </a:r>
            <a:r>
              <a:rPr lang="en-US" altLang="en-US" dirty="0"/>
              <a:t> and </a:t>
            </a:r>
            <a:r>
              <a:rPr lang="en-US" altLang="en-US" b="1" dirty="0">
                <a:solidFill>
                  <a:schemeClr val="tx2">
                    <a:lumMod val="75000"/>
                  </a:schemeClr>
                </a:solidFill>
              </a:rPr>
              <a:t>rollback</a:t>
            </a:r>
            <a:r>
              <a:rPr lang="en-US" altLang="en-US" dirty="0"/>
              <a:t> the changes.</a:t>
            </a:r>
          </a:p>
          <a:p>
            <a:pPr lvl="1"/>
            <a:endParaRPr lang="en-US" alt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37</a:t>
            </a:fld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xmlns="" val="3954562367"/>
              </p:ext>
            </p:extLst>
          </p:nvPr>
        </p:nvGraphicFramePr>
        <p:xfrm>
          <a:off x="1562100" y="3104829"/>
          <a:ext cx="8875712" cy="2914971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4437856">
                  <a:extLst>
                    <a:ext uri="{9D8B030D-6E8A-4147-A177-3AD203B41FA5}">
                      <a16:colId xmlns:a16="http://schemas.microsoft.com/office/drawing/2014/main" xmlns="" val="1904328671"/>
                    </a:ext>
                  </a:extLst>
                </a:gridCol>
                <a:gridCol w="4437856">
                  <a:extLst>
                    <a:ext uri="{9D8B030D-6E8A-4147-A177-3AD203B41FA5}">
                      <a16:colId xmlns:a16="http://schemas.microsoft.com/office/drawing/2014/main" xmlns="" val="4248995314"/>
                    </a:ext>
                  </a:extLst>
                </a:gridCol>
              </a:tblGrid>
              <a:tr h="396206">
                <a:tc>
                  <a:txBody>
                    <a:bodyPr/>
                    <a:lstStyle/>
                    <a:p>
                      <a:r>
                        <a:rPr lang="en-US" sz="2200" noProof="1">
                          <a:solidFill>
                            <a:schemeClr val="tx1"/>
                          </a:solidFill>
                        </a:rPr>
                        <a:t>EmployeeID</a:t>
                      </a:r>
                    </a:p>
                  </a:txBody>
                  <a:tcPr marL="91432" marR="91432" marT="30463" marB="30463">
                    <a:solidFill>
                      <a:srgbClr val="C6C0AA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noProof="1">
                          <a:solidFill>
                            <a:schemeClr val="tx1"/>
                          </a:solidFill>
                        </a:rPr>
                        <a:t>ProjectID</a:t>
                      </a:r>
                    </a:p>
                  </a:txBody>
                  <a:tcPr marL="91432" marR="91432" marT="30463" marB="30463">
                    <a:solidFill>
                      <a:srgbClr val="C6C0AA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767964969"/>
                  </a:ext>
                </a:extLst>
              </a:tr>
              <a:tr h="503753">
                <a:tc>
                  <a:txBody>
                    <a:bodyPr/>
                    <a:lstStyle/>
                    <a:p>
                      <a:r>
                        <a:rPr lang="en-US" sz="29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bg-BG" sz="2900" dirty="0">
                        <a:solidFill>
                          <a:schemeClr val="tx1"/>
                        </a:solidFill>
                      </a:endParaRPr>
                    </a:p>
                  </a:txBody>
                  <a:tcPr marL="91432" marR="91432" marT="30463" marB="30463"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90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bg-BG" sz="2900" dirty="0">
                        <a:solidFill>
                          <a:schemeClr val="tx1"/>
                        </a:solidFill>
                      </a:endParaRPr>
                    </a:p>
                  </a:txBody>
                  <a:tcPr marL="91432" marR="91432" marT="30463" marB="30463"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55094482"/>
                  </a:ext>
                </a:extLst>
              </a:tr>
              <a:tr h="503753">
                <a:tc>
                  <a:txBody>
                    <a:bodyPr/>
                    <a:lstStyle/>
                    <a:p>
                      <a:r>
                        <a:rPr lang="en-US" sz="29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bg-BG" sz="2900" dirty="0">
                        <a:solidFill>
                          <a:schemeClr val="tx1"/>
                        </a:solidFill>
                      </a:endParaRPr>
                    </a:p>
                  </a:txBody>
                  <a:tcPr marL="91432" marR="91432" marT="30463" marB="30463"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90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bg-BG" sz="2900" dirty="0">
                        <a:solidFill>
                          <a:schemeClr val="tx1"/>
                        </a:solidFill>
                      </a:endParaRPr>
                    </a:p>
                  </a:txBody>
                  <a:tcPr marL="91432" marR="91432" marT="30463" marB="30463"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959265627"/>
                  </a:ext>
                </a:extLst>
              </a:tr>
              <a:tr h="503753">
                <a:tc>
                  <a:txBody>
                    <a:bodyPr/>
                    <a:lstStyle/>
                    <a:p>
                      <a:r>
                        <a:rPr lang="en-US" sz="2900" b="1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bg-BG" sz="2900" b="1" dirty="0">
                        <a:solidFill>
                          <a:schemeClr val="tx1"/>
                        </a:solidFill>
                      </a:endParaRPr>
                    </a:p>
                  </a:txBody>
                  <a:tcPr marL="91432" marR="91432" marT="30463" marB="30463"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900" b="1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bg-BG" sz="2900" b="1" dirty="0">
                        <a:solidFill>
                          <a:schemeClr val="tx1"/>
                        </a:solidFill>
                      </a:endParaRPr>
                    </a:p>
                  </a:txBody>
                  <a:tcPr marL="91432" marR="91432" marT="30463" marB="30463"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21730824"/>
                  </a:ext>
                </a:extLst>
              </a:tr>
              <a:tr h="503753">
                <a:tc>
                  <a:txBody>
                    <a:bodyPr/>
                    <a:lstStyle/>
                    <a:p>
                      <a:r>
                        <a:rPr lang="en-US" sz="2900" b="1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bg-BG" sz="2900" b="1" dirty="0">
                        <a:solidFill>
                          <a:schemeClr val="tx1"/>
                        </a:solidFill>
                      </a:endParaRPr>
                    </a:p>
                  </a:txBody>
                  <a:tcPr marL="91432" marR="91432" marT="30463" marB="30463"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900" b="1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bg-BG" sz="2900" b="1" dirty="0">
                        <a:solidFill>
                          <a:schemeClr val="tx1"/>
                        </a:solidFill>
                      </a:endParaRPr>
                    </a:p>
                  </a:txBody>
                  <a:tcPr marL="91432" marR="91432" marT="30463" marB="30463"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11813206"/>
                  </a:ext>
                </a:extLst>
              </a:tr>
              <a:tr h="503753">
                <a:tc>
                  <a:txBody>
                    <a:bodyPr/>
                    <a:lstStyle/>
                    <a:p>
                      <a:r>
                        <a:rPr lang="en-US" sz="2900" b="1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bg-BG" sz="2900" b="1" dirty="0">
                        <a:solidFill>
                          <a:schemeClr val="tx1"/>
                        </a:solidFill>
                      </a:endParaRPr>
                    </a:p>
                  </a:txBody>
                  <a:tcPr marL="91432" marR="91432" marT="30463" marB="30463"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900" b="1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bg-BG" sz="2900" b="1" dirty="0">
                        <a:solidFill>
                          <a:schemeClr val="tx1"/>
                        </a:solidFill>
                      </a:endParaRPr>
                    </a:p>
                  </a:txBody>
                  <a:tcPr marL="91432" marR="91432" marT="30463" marB="30463"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049470357"/>
                  </a:ext>
                </a:extLst>
              </a:tr>
            </a:tbl>
          </a:graphicData>
        </a:graphic>
      </p:graphicFrame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Employees with Three Projects</a:t>
            </a:r>
            <a:endParaRPr lang="bg-BG" dirty="0"/>
          </a:p>
        </p:txBody>
      </p:sp>
      <p:sp>
        <p:nvSpPr>
          <p:cNvPr id="6" name="TextBox 5"/>
          <p:cNvSpPr txBox="1"/>
          <p:nvPr/>
        </p:nvSpPr>
        <p:spPr>
          <a:xfrm>
            <a:off x="760412" y="6167735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3"/>
              </a:rPr>
              <a:t>https://judge.softuni.bg/Contests/Practice/Index/302#8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485358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164" name="Rectangle 4"/>
          <p:cNvSpPr>
            <a:spLocks noChangeArrowheads="1"/>
          </p:cNvSpPr>
          <p:nvPr/>
        </p:nvSpPr>
        <p:spPr bwMode="auto">
          <a:xfrm>
            <a:off x="760411" y="1712416"/>
            <a:ext cx="10058401" cy="415498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CREATE PROCEDURE udp_AssignProject </a:t>
            </a:r>
            <a:b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(@EmployeeID INT, @ProjectID INT)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AS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BEGIN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DECLARE @maxEmployeeProjectsCount INT = 3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DECLARE @employeeProjectsCount INT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SET @employeeProjectsCount = (SELECT COUNT(*)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	        FROM [dbo].[EmployeesProjects] AS ep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	       WHERE ep.EmployeeId = @EmployeeID)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i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-- Transaction here.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END</a:t>
            </a:r>
          </a:p>
        </p:txBody>
      </p:sp>
      <p:sp>
        <p:nvSpPr>
          <p:cNvPr id="4761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Solution: Employees with Three Projects (1)</a:t>
            </a:r>
            <a:endParaRPr lang="bg-BG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428412" y="6553200"/>
            <a:ext cx="4572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  <p:sp>
        <p:nvSpPr>
          <p:cNvPr id="6" name="AutoShape 7"/>
          <p:cNvSpPr>
            <a:spLocks noChangeArrowheads="1"/>
          </p:cNvSpPr>
          <p:nvPr/>
        </p:nvSpPr>
        <p:spPr bwMode="auto">
          <a:xfrm>
            <a:off x="4144233" y="1127783"/>
            <a:ext cx="3290755" cy="449080"/>
          </a:xfrm>
          <a:prstGeom prst="wedgeRoundRectCallout">
            <a:avLst>
              <a:gd name="adj1" fmla="val -40182"/>
              <a:gd name="adj2" fmla="val 9201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Procedure Name</a:t>
            </a:r>
          </a:p>
        </p:txBody>
      </p:sp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7388225" y="2082110"/>
            <a:ext cx="2286000" cy="525280"/>
          </a:xfrm>
          <a:prstGeom prst="wedgeRoundRectCallout">
            <a:avLst>
              <a:gd name="adj1" fmla="val -85673"/>
              <a:gd name="adj2" fmla="val -2433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Parameters</a:t>
            </a:r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8747257" y="3023627"/>
            <a:ext cx="3290755" cy="839236"/>
          </a:xfrm>
          <a:prstGeom prst="wedgeRoundRectCallout">
            <a:avLst>
              <a:gd name="adj1" fmla="val -82396"/>
              <a:gd name="adj2" fmla="val 3754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Variable Declaration and Initialization</a:t>
            </a:r>
          </a:p>
        </p:txBody>
      </p:sp>
      <p:sp>
        <p:nvSpPr>
          <p:cNvPr id="9" name="TextBox 5"/>
          <p:cNvSpPr txBox="1"/>
          <p:nvPr/>
        </p:nvSpPr>
        <p:spPr>
          <a:xfrm>
            <a:off x="760412" y="6167735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https://judge.softuni.bg/Contests/Practice/Index/302#10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66569736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61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761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761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761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761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7616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7616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7616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7616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162" name="Rectangle 2"/>
          <p:cNvSpPr>
            <a:spLocks noGrp="1" noChangeArrowheads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US" altLang="en-US" dirty="0"/>
              <a:t>Solution</a:t>
            </a:r>
            <a:r>
              <a:rPr lang="en-US" altLang="en-US"/>
              <a:t>: Employees </a:t>
            </a:r>
            <a:r>
              <a:rPr lang="en-US" altLang="en-US" dirty="0"/>
              <a:t>with Three Projects (2)</a:t>
            </a:r>
            <a:endParaRPr lang="bg-BG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428412" y="6553200"/>
            <a:ext cx="4572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  <p:sp>
        <p:nvSpPr>
          <p:cNvPr id="476164" name="Rectangle 4"/>
          <p:cNvSpPr>
            <a:spLocks noChangeArrowheads="1"/>
          </p:cNvSpPr>
          <p:nvPr/>
        </p:nvSpPr>
        <p:spPr bwMode="auto">
          <a:xfrm>
            <a:off x="836612" y="1439073"/>
            <a:ext cx="10591801" cy="452431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BEGIN TRAN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INSERT INTO [dbo].[EmployeesProjects]</a:t>
            </a:r>
            <a:b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(EmployeeID, ProjectID) </a:t>
            </a:r>
            <a:b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VALUES (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@EmployeeID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@ProjectID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IF(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@employeeProjectsCount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&gt;=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@maxEmployeeProjectsCount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BEGIN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RAISERROR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('The employee has too many projects!', 16, 1)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ROLLBACK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END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ELSE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COMMIT</a:t>
            </a:r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7618413" y="2005109"/>
            <a:ext cx="3290755" cy="533400"/>
          </a:xfrm>
          <a:prstGeom prst="wedgeRoundRectCallout">
            <a:avLst>
              <a:gd name="adj1" fmla="val -65079"/>
              <a:gd name="adj2" fmla="val 3617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Insert</a:t>
            </a:r>
          </a:p>
        </p:txBody>
      </p:sp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3408436" y="4563273"/>
            <a:ext cx="3290755" cy="449080"/>
          </a:xfrm>
          <a:prstGeom prst="wedgeRoundRectCallout">
            <a:avLst>
              <a:gd name="adj1" fmla="val -61022"/>
              <a:gd name="adj2" fmla="val -3024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Undo Changes</a:t>
            </a:r>
          </a:p>
        </p:txBody>
      </p:sp>
      <p:sp>
        <p:nvSpPr>
          <p:cNvPr id="12" name="AutoShape 7"/>
          <p:cNvSpPr>
            <a:spLocks noChangeArrowheads="1"/>
          </p:cNvSpPr>
          <p:nvPr/>
        </p:nvSpPr>
        <p:spPr bwMode="auto">
          <a:xfrm>
            <a:off x="8228013" y="4808720"/>
            <a:ext cx="2967878" cy="483459"/>
          </a:xfrm>
          <a:prstGeom prst="wedgeRoundRectCallout">
            <a:avLst>
              <a:gd name="adj1" fmla="val -48134"/>
              <a:gd name="adj2" fmla="val -11778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Throw Exception</a:t>
            </a:r>
          </a:p>
        </p:txBody>
      </p:sp>
      <p:sp>
        <p:nvSpPr>
          <p:cNvPr id="13" name="AutoShape 7"/>
          <p:cNvSpPr>
            <a:spLocks noChangeArrowheads="1"/>
          </p:cNvSpPr>
          <p:nvPr/>
        </p:nvSpPr>
        <p:spPr bwMode="auto">
          <a:xfrm>
            <a:off x="2956057" y="5570720"/>
            <a:ext cx="3290755" cy="449080"/>
          </a:xfrm>
          <a:prstGeom prst="wedgeRoundRectCallout">
            <a:avLst>
              <a:gd name="adj1" fmla="val -61022"/>
              <a:gd name="adj2" fmla="val -3024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Save Changes</a:t>
            </a:r>
          </a:p>
        </p:txBody>
      </p:sp>
      <p:sp>
        <p:nvSpPr>
          <p:cNvPr id="14" name="TextBox 5"/>
          <p:cNvSpPr txBox="1"/>
          <p:nvPr/>
        </p:nvSpPr>
        <p:spPr>
          <a:xfrm>
            <a:off x="760412" y="6167735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3"/>
              </a:rPr>
              <a:t>https://judge.softuni.bg/Contests/Practice/Index/302#8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64406829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61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761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761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761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7616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7616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7616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7616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7616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4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User-Defined Functions</a:t>
            </a:r>
            <a:endParaRPr lang="bg-BG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22530" name="Picture 2" descr="http://i.zdnet.com/blogs/frustrated_computer_user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46812" y="1636117"/>
            <a:ext cx="3124200" cy="2077594"/>
          </a:xfrm>
          <a:prstGeom prst="roundRect">
            <a:avLst>
              <a:gd name="adj" fmla="val 5586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2532" name="Picture 4" descr="http://www.icondrawer.com/img/icons_512/User_Delete_Icon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89212" y="2849334"/>
            <a:ext cx="3105150" cy="172875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xmlns="" val="3695256063"/>
      </p:ext>
    </p:extLst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 descr="Резултат с изображение за bank clipart transparen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866383" y="3581400"/>
            <a:ext cx="1800057" cy="1794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40675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GB" dirty="0"/>
              <a:t>Create a stored procedure </a:t>
            </a:r>
            <a:r>
              <a:rPr lang="en-GB" b="1" noProof="1"/>
              <a:t>usp_WithdrawMoney </a:t>
            </a:r>
            <a:br>
              <a:rPr lang="en-GB" b="1" noProof="1"/>
            </a:br>
            <a:r>
              <a:rPr lang="en-GB" noProof="1"/>
              <a:t>(AccountId, moneyAmount) </a:t>
            </a:r>
            <a:r>
              <a:rPr lang="en-GB" dirty="0"/>
              <a:t>that operate in transactions.</a:t>
            </a:r>
          </a:p>
          <a:p>
            <a:pPr lvl="1"/>
            <a:r>
              <a:rPr lang="en-US" dirty="0"/>
              <a:t>Validate </a:t>
            </a:r>
            <a:r>
              <a:rPr lang="en-US" b="1" dirty="0"/>
              <a:t>only</a:t>
            </a:r>
            <a:r>
              <a:rPr lang="en-US" dirty="0"/>
              <a:t> if the account is existing and if not throw an exception.</a:t>
            </a:r>
          </a:p>
        </p:txBody>
      </p:sp>
      <p:sp>
        <p:nvSpPr>
          <p:cNvPr id="54067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Problem: Withdraw Money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7" name="TextBox 5"/>
          <p:cNvSpPr txBox="1"/>
          <p:nvPr/>
        </p:nvSpPr>
        <p:spPr>
          <a:xfrm>
            <a:off x="760412" y="6167735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4"/>
              </a:rPr>
              <a:t>https://judge.softuni.bg/Contests/Practice/Index/302#14</a:t>
            </a:r>
            <a:endParaRPr lang="en-US" dirty="0"/>
          </a:p>
        </p:txBody>
      </p:sp>
      <p:pic>
        <p:nvPicPr>
          <p:cNvPr id="8" name="Картина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07975" y="3970307"/>
            <a:ext cx="5257800" cy="136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713840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6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406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0675" grpId="0" uiExpand="1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67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Solution: Withdraw Money (1)</a:t>
            </a:r>
          </a:p>
        </p:txBody>
      </p:sp>
      <p:sp>
        <p:nvSpPr>
          <p:cNvPr id="540676" name="Rectangle 4"/>
          <p:cNvSpPr>
            <a:spLocks noChangeArrowheads="1"/>
          </p:cNvSpPr>
          <p:nvPr/>
        </p:nvSpPr>
        <p:spPr bwMode="auto">
          <a:xfrm>
            <a:off x="1279051" y="2496799"/>
            <a:ext cx="9539762" cy="28931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600" b="1" noProof="1">
                <a:latin typeface="Consolas" panose="020B0609020204030204" pitchFamily="49" charset="0"/>
              </a:rPr>
              <a:t>CREATE PROCEDURE usp_WithdrawMoney </a:t>
            </a:r>
            <a:br>
              <a:rPr lang="en-US" sz="2600" b="1" noProof="1">
                <a:latin typeface="Consolas" panose="020B0609020204030204" pitchFamily="49" charset="0"/>
              </a:rPr>
            </a:br>
            <a:r>
              <a:rPr lang="en-US" sz="2600" b="1" noProof="1">
                <a:latin typeface="Consolas" panose="020B0609020204030204" pitchFamily="49" charset="0"/>
              </a:rPr>
              <a:t>  @account INT,   </a:t>
            </a:r>
            <a:br>
              <a:rPr lang="en-US" sz="2600" b="1" noProof="1">
                <a:latin typeface="Consolas" panose="020B0609020204030204" pitchFamily="49" charset="0"/>
              </a:rPr>
            </a:br>
            <a:r>
              <a:rPr lang="en-US" sz="2600" b="1" noProof="1">
                <a:latin typeface="Consolas" panose="020B0609020204030204" pitchFamily="49" charset="0"/>
              </a:rPr>
              <a:t>  @moneyAmount MONEY</a:t>
            </a:r>
          </a:p>
          <a:p>
            <a:r>
              <a:rPr lang="en-US" sz="2600" b="1" noProof="1">
                <a:latin typeface="Consolas" panose="020B0609020204030204" pitchFamily="49" charset="0"/>
              </a:rPr>
              <a:t>AS</a:t>
            </a:r>
          </a:p>
          <a:p>
            <a:r>
              <a:rPr lang="en-US" sz="2600" b="1" noProof="1">
                <a:latin typeface="Consolas" panose="020B0609020204030204" pitchFamily="49" charset="0"/>
              </a:rPr>
              <a:t>BEGIN</a:t>
            </a:r>
          </a:p>
          <a:p>
            <a:r>
              <a:rPr lang="en-US" sz="2600" b="1" i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 -- Transaction logic goes here.</a:t>
            </a:r>
          </a:p>
          <a:p>
            <a:r>
              <a:rPr lang="en-US" sz="2600" b="1" noProof="1">
                <a:latin typeface="Consolas" panose="020B0609020204030204" pitchFamily="49" charset="0"/>
              </a:rPr>
              <a:t>END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20" name="TextBox 5"/>
          <p:cNvSpPr txBox="1"/>
          <p:nvPr/>
        </p:nvSpPr>
        <p:spPr>
          <a:xfrm>
            <a:off x="760412" y="6167735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3"/>
              </a:rPr>
              <a:t>https://judge.softuni.bg/Contests/Practice/Index/302#14</a:t>
            </a:r>
            <a:endParaRPr lang="en-US" dirty="0"/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5134834" y="1600200"/>
            <a:ext cx="3290755" cy="577925"/>
          </a:xfrm>
          <a:prstGeom prst="wedgeRoundRectCallout">
            <a:avLst>
              <a:gd name="adj1" fmla="val -39153"/>
              <a:gd name="adj2" fmla="val 10589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Procedure Name</a:t>
            </a:r>
          </a:p>
        </p:txBody>
      </p:sp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6020857" y="3134148"/>
            <a:ext cx="2286000" cy="525280"/>
          </a:xfrm>
          <a:prstGeom prst="wedgeRoundRectCallout">
            <a:avLst>
              <a:gd name="adj1" fmla="val -86413"/>
              <a:gd name="adj2" fmla="val -1466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Parameters</a:t>
            </a:r>
          </a:p>
        </p:txBody>
      </p:sp>
    </p:spTree>
    <p:extLst>
      <p:ext uri="{BB962C8B-B14F-4D97-AF65-F5344CB8AC3E}">
        <p14:creationId xmlns:p14="http://schemas.microsoft.com/office/powerpoint/2010/main" xmlns="" val="1758876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6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406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6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406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6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406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6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406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6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406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67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Solution: Withdraw Money (2)</a:t>
            </a:r>
          </a:p>
        </p:txBody>
      </p:sp>
      <p:sp>
        <p:nvSpPr>
          <p:cNvPr id="540676" name="Rectangle 4"/>
          <p:cNvSpPr>
            <a:spLocks noChangeArrowheads="1"/>
          </p:cNvSpPr>
          <p:nvPr/>
        </p:nvSpPr>
        <p:spPr bwMode="auto">
          <a:xfrm>
            <a:off x="1279051" y="914400"/>
            <a:ext cx="9539762" cy="529375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600" b="1" dirty="0">
                <a:latin typeface="Consolas" panose="020B0609020204030204" pitchFamily="49" charset="0"/>
              </a:rPr>
              <a:t>BEGIN TRANSACTION</a:t>
            </a:r>
          </a:p>
          <a:p>
            <a:endParaRPr lang="en-US" sz="2600" b="1" dirty="0">
              <a:latin typeface="Consolas" panose="020B0609020204030204" pitchFamily="49" charset="0"/>
            </a:endParaRPr>
          </a:p>
          <a:p>
            <a:r>
              <a:rPr lang="en-US" sz="2600" b="1" dirty="0">
                <a:latin typeface="Consolas" panose="020B0609020204030204" pitchFamily="49" charset="0"/>
              </a:rPr>
              <a:t>UPDATE Accounts SET Balance = </a:t>
            </a:r>
            <a:br>
              <a:rPr lang="en-US" sz="2600" b="1" dirty="0">
                <a:latin typeface="Consolas" panose="020B0609020204030204" pitchFamily="49" charset="0"/>
              </a:rPr>
            </a:br>
            <a:r>
              <a:rPr lang="en-US" sz="2600" b="1" dirty="0">
                <a:latin typeface="Consolas" panose="020B0609020204030204" pitchFamily="49" charset="0"/>
              </a:rPr>
              <a:t>  Balance - @</a:t>
            </a:r>
            <a:r>
              <a:rPr lang="en-US" sz="2600" b="1" noProof="1">
                <a:latin typeface="Consolas" panose="020B0609020204030204" pitchFamily="49" charset="0"/>
              </a:rPr>
              <a:t>moneyAmount</a:t>
            </a:r>
          </a:p>
          <a:p>
            <a:r>
              <a:rPr lang="en-US" sz="2600" b="1" dirty="0">
                <a:latin typeface="Consolas" panose="020B0609020204030204" pitchFamily="49" charset="0"/>
              </a:rPr>
              <a:t>WHERE Id = @account</a:t>
            </a:r>
          </a:p>
          <a:p>
            <a:r>
              <a:rPr lang="en-US" sz="2600" b="1" dirty="0">
                <a:latin typeface="Consolas" panose="020B0609020204030204" pitchFamily="49" charset="0"/>
              </a:rPr>
              <a:t>IF </a:t>
            </a:r>
            <a:r>
              <a:rPr lang="en-US" sz="26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@@ROWCOUNT</a:t>
            </a:r>
            <a:r>
              <a:rPr lang="en-US" sz="2600" b="1" dirty="0">
                <a:latin typeface="Consolas" panose="020B0609020204030204" pitchFamily="49" charset="0"/>
              </a:rPr>
              <a:t> &lt;&gt; 1</a:t>
            </a:r>
          </a:p>
          <a:p>
            <a:r>
              <a:rPr lang="en-US" sz="2600" b="1" dirty="0">
                <a:latin typeface="Consolas" panose="020B0609020204030204" pitchFamily="49" charset="0"/>
              </a:rPr>
              <a:t>  BEGIN</a:t>
            </a:r>
          </a:p>
          <a:p>
            <a:r>
              <a:rPr lang="en-US" sz="2600" b="1" dirty="0">
                <a:latin typeface="Consolas" panose="020B0609020204030204" pitchFamily="49" charset="0"/>
              </a:rPr>
              <a:t>   ROLLBACK;</a:t>
            </a:r>
          </a:p>
          <a:p>
            <a:r>
              <a:rPr lang="en-US" sz="2600" b="1" dirty="0">
                <a:latin typeface="Consolas" panose="020B0609020204030204" pitchFamily="49" charset="0"/>
              </a:rPr>
              <a:t>   </a:t>
            </a:r>
            <a:r>
              <a:rPr lang="en-US" sz="26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RAISERROR</a:t>
            </a:r>
            <a:r>
              <a:rPr lang="en-US" sz="2600" b="1" dirty="0">
                <a:latin typeface="Consolas" panose="020B0609020204030204" pitchFamily="49" charset="0"/>
              </a:rPr>
              <a:t>('Invalid account!', 16, 1)</a:t>
            </a:r>
          </a:p>
          <a:p>
            <a:r>
              <a:rPr lang="en-US" sz="2600" b="1" dirty="0">
                <a:latin typeface="Consolas" panose="020B0609020204030204" pitchFamily="49" charset="0"/>
              </a:rPr>
              <a:t>   RETURN</a:t>
            </a:r>
          </a:p>
          <a:p>
            <a:r>
              <a:rPr lang="en-US" sz="2600" b="1" dirty="0">
                <a:latin typeface="Consolas" panose="020B0609020204030204" pitchFamily="49" charset="0"/>
              </a:rPr>
              <a:t>  END</a:t>
            </a:r>
          </a:p>
          <a:p>
            <a:endParaRPr lang="en-US" sz="2600" b="1" dirty="0">
              <a:latin typeface="Consolas" panose="020B0609020204030204" pitchFamily="49" charset="0"/>
            </a:endParaRPr>
          </a:p>
          <a:p>
            <a:r>
              <a:rPr lang="en-US" sz="2600" b="1" dirty="0">
                <a:latin typeface="Consolas" panose="020B0609020204030204" pitchFamily="49" charset="0"/>
              </a:rPr>
              <a:t>COMMIT</a:t>
            </a:r>
            <a:endParaRPr lang="en-US" sz="2600" b="1" noProof="1">
              <a:latin typeface="Consolas" panose="020B0609020204030204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20" name="TextBox 5"/>
          <p:cNvSpPr txBox="1"/>
          <p:nvPr/>
        </p:nvSpPr>
        <p:spPr>
          <a:xfrm>
            <a:off x="760412" y="6167735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3"/>
              </a:rPr>
              <a:t>https://judge.softuni.bg/Contests/Practice/Index/302#14</a:t>
            </a:r>
            <a:endParaRPr lang="en-US" dirty="0"/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6742356" y="1151121"/>
            <a:ext cx="3290755" cy="577925"/>
          </a:xfrm>
          <a:prstGeom prst="wedgeRoundRectCallout">
            <a:avLst>
              <a:gd name="adj1" fmla="val -39153"/>
              <a:gd name="adj2" fmla="val 10589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Update Balance</a:t>
            </a:r>
          </a:p>
        </p:txBody>
      </p:sp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6192365" y="3152351"/>
            <a:ext cx="3290755" cy="577925"/>
          </a:xfrm>
          <a:prstGeom prst="wedgeRoundRectCallout">
            <a:avLst>
              <a:gd name="adj1" fmla="val -39153"/>
              <a:gd name="adj2" fmla="val 10589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Rollback</a:t>
            </a:r>
          </a:p>
        </p:txBody>
      </p:sp>
      <p:sp>
        <p:nvSpPr>
          <p:cNvPr id="12" name="AutoShape 7"/>
          <p:cNvSpPr>
            <a:spLocks noChangeArrowheads="1"/>
          </p:cNvSpPr>
          <p:nvPr/>
        </p:nvSpPr>
        <p:spPr bwMode="auto">
          <a:xfrm>
            <a:off x="3332235" y="5413968"/>
            <a:ext cx="3290755" cy="577925"/>
          </a:xfrm>
          <a:prstGeom prst="wedgeRoundRectCallout">
            <a:avLst>
              <a:gd name="adj1" fmla="val -66940"/>
              <a:gd name="adj2" fmla="val 4729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Save changes</a:t>
            </a:r>
          </a:p>
        </p:txBody>
      </p:sp>
    </p:spTree>
    <p:extLst>
      <p:ext uri="{BB962C8B-B14F-4D97-AF65-F5344CB8AC3E}">
        <p14:creationId xmlns:p14="http://schemas.microsoft.com/office/powerpoint/2010/main" xmlns="" val="1608836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6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406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6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406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6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406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6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406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67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4067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67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4067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67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4067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67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4067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67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4067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67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4067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2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Triggers</a:t>
            </a:r>
            <a:endParaRPr lang="bg-BG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28674" name="Picture 2" descr="http://www.pyramydair.com/blog/images/men-triggers-web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45573" y="1523463"/>
            <a:ext cx="4015722" cy="293370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8677" name="Picture 5" descr="E:\Movies\Job Projects\Current Job\2.6. Intro to Transact-SQL\largeCalloutCoachTriggers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979612" y="1524000"/>
            <a:ext cx="2930522" cy="29305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xmlns="" val="43806592"/>
      </p:ext>
    </p:extLst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Triggers?</a:t>
            </a:r>
            <a:endParaRPr lang="bg-BG" dirty="0"/>
          </a:p>
        </p:txBody>
      </p:sp>
      <p:sp>
        <p:nvSpPr>
          <p:cNvPr id="5191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Triggers are very much like stored procedures</a:t>
            </a:r>
            <a:r>
              <a:rPr lang="bg-BG" dirty="0"/>
              <a:t>.</a:t>
            </a:r>
            <a:endParaRPr lang="en-US" dirty="0"/>
          </a:p>
          <a:p>
            <a:pPr lvl="1"/>
            <a:r>
              <a:rPr lang="en-US" dirty="0"/>
              <a:t>Called in case of specific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event</a:t>
            </a:r>
            <a:r>
              <a:rPr lang="bg-BG" dirty="0"/>
              <a:t>.</a:t>
            </a:r>
            <a:endParaRPr lang="en-US" dirty="0"/>
          </a:p>
          <a:p>
            <a:r>
              <a:rPr lang="en-US" dirty="0"/>
              <a:t>We do not call triggers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explicitly</a:t>
            </a:r>
            <a:r>
              <a:rPr lang="bg-BG" dirty="0"/>
              <a:t>.</a:t>
            </a:r>
            <a:endParaRPr lang="en-US" dirty="0"/>
          </a:p>
          <a:p>
            <a:pPr lvl="1"/>
            <a:r>
              <a:rPr lang="en-US" dirty="0"/>
              <a:t>Triggers are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attached</a:t>
            </a:r>
            <a:r>
              <a:rPr lang="en-US" dirty="0"/>
              <a:t> to a table</a:t>
            </a:r>
            <a:r>
              <a:rPr lang="bg-BG" dirty="0"/>
              <a:t>.</a:t>
            </a:r>
            <a:endParaRPr lang="en-US" dirty="0"/>
          </a:p>
          <a:p>
            <a:pPr lvl="1"/>
            <a:r>
              <a:rPr lang="en-US" dirty="0"/>
              <a:t>Triggers are fired when a certain SQL statement is executed against the contents of the table</a:t>
            </a:r>
            <a:r>
              <a:rPr lang="bg-BG" dirty="0"/>
              <a:t>.</a:t>
            </a:r>
            <a:endParaRPr lang="en-US" dirty="0"/>
          </a:p>
          <a:p>
            <a:pPr lvl="1"/>
            <a:r>
              <a:rPr lang="en-US" dirty="0"/>
              <a:t>E.g. when a new row is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inserted</a:t>
            </a:r>
            <a:r>
              <a:rPr lang="en-US" dirty="0"/>
              <a:t> in given table</a:t>
            </a:r>
            <a:r>
              <a:rPr lang="bg-BG" dirty="0"/>
              <a:t>.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428412" y="6553200"/>
            <a:ext cx="4572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33581431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9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19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1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191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1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191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9171" grpId="0" uiExpand="1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dirty="0"/>
              <a:t>Trigger is executed right after event action is fired.</a:t>
            </a:r>
          </a:p>
        </p:txBody>
      </p:sp>
      <p:sp>
        <p:nvSpPr>
          <p:cNvPr id="520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After Trigger</a:t>
            </a:r>
            <a:endParaRPr lang="bg-BG" dirty="0"/>
          </a:p>
        </p:txBody>
      </p:sp>
      <p:sp>
        <p:nvSpPr>
          <p:cNvPr id="2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428412" y="6553200"/>
            <a:ext cx="4572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  <p:sp>
        <p:nvSpPr>
          <p:cNvPr id="25" name="Rectangle 12"/>
          <p:cNvSpPr/>
          <p:nvPr/>
        </p:nvSpPr>
        <p:spPr>
          <a:xfrm>
            <a:off x="2723612" y="3352800"/>
            <a:ext cx="1872000" cy="18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Query</a:t>
            </a:r>
          </a:p>
        </p:txBody>
      </p:sp>
      <p:sp>
        <p:nvSpPr>
          <p:cNvPr id="26" name="Rectangle 13"/>
          <p:cNvSpPr/>
          <p:nvPr/>
        </p:nvSpPr>
        <p:spPr>
          <a:xfrm>
            <a:off x="7819499" y="3352800"/>
            <a:ext cx="1872000" cy="187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Trigger</a:t>
            </a:r>
          </a:p>
        </p:txBody>
      </p:sp>
      <p:grpSp>
        <p:nvGrpSpPr>
          <p:cNvPr id="8" name="Групиране 7"/>
          <p:cNvGrpSpPr/>
          <p:nvPr/>
        </p:nvGrpSpPr>
        <p:grpSpPr>
          <a:xfrm>
            <a:off x="5085812" y="3186507"/>
            <a:ext cx="2242800" cy="2242800"/>
            <a:chOff x="3790412" y="3777000"/>
            <a:chExt cx="2242800" cy="2242800"/>
          </a:xfrm>
        </p:grpSpPr>
        <p:sp>
          <p:nvSpPr>
            <p:cNvPr id="28" name="Diamond 15"/>
            <p:cNvSpPr/>
            <p:nvPr/>
          </p:nvSpPr>
          <p:spPr>
            <a:xfrm>
              <a:off x="3790412" y="3777000"/>
              <a:ext cx="2242800" cy="2242800"/>
            </a:xfrm>
            <a:prstGeom prst="diamond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9" name="TextBox 16"/>
            <p:cNvSpPr txBox="1"/>
            <p:nvPr/>
          </p:nvSpPr>
          <p:spPr>
            <a:xfrm>
              <a:off x="4067414" y="4617683"/>
              <a:ext cx="168879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noProof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Event</a:t>
              </a:r>
            </a:p>
          </p:txBody>
        </p:sp>
      </p:grpSp>
      <p:cxnSp>
        <p:nvCxnSpPr>
          <p:cNvPr id="32" name="Straight Connector 19"/>
          <p:cNvCxnSpPr>
            <a:stCxn id="25" idx="3"/>
            <a:endCxn id="28" idx="1"/>
          </p:cNvCxnSpPr>
          <p:nvPr/>
        </p:nvCxnSpPr>
        <p:spPr>
          <a:xfrm>
            <a:off x="4595612" y="4288800"/>
            <a:ext cx="490200" cy="19107"/>
          </a:xfrm>
          <a:prstGeom prst="line">
            <a:avLst/>
          </a:prstGeom>
          <a:solidFill>
            <a:srgbClr val="F0A22E">
              <a:alpha val="25098"/>
            </a:srgbClr>
          </a:solidFill>
          <a:ln w="57150">
            <a:solidFill>
              <a:srgbClr val="F3CD60"/>
            </a:solidFill>
            <a:prstDash val="soli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3" name="Straight Connector 20"/>
          <p:cNvCxnSpPr>
            <a:stCxn id="28" idx="3"/>
            <a:endCxn id="26" idx="1"/>
          </p:cNvCxnSpPr>
          <p:nvPr/>
        </p:nvCxnSpPr>
        <p:spPr>
          <a:xfrm flipV="1">
            <a:off x="7328612" y="4288800"/>
            <a:ext cx="490887" cy="19107"/>
          </a:xfrm>
          <a:prstGeom prst="line">
            <a:avLst/>
          </a:prstGeom>
          <a:solidFill>
            <a:srgbClr val="F0A22E">
              <a:alpha val="25098"/>
            </a:srgbClr>
          </a:solidFill>
          <a:ln w="57150">
            <a:solidFill>
              <a:srgbClr val="F3CD60"/>
            </a:solidFill>
            <a:prstDash val="soli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5" name="Rectangle: Rounded Corners 24"/>
          <p:cNvSpPr/>
          <p:nvPr/>
        </p:nvSpPr>
        <p:spPr>
          <a:xfrm>
            <a:off x="2513012" y="3048000"/>
            <a:ext cx="7315200" cy="2514600"/>
          </a:xfrm>
          <a:prstGeom prst="roundRect">
            <a:avLst/>
          </a:prstGeom>
          <a:noFill/>
          <a:ln w="762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xmlns="" val="129474945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35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Diamond 15"/>
          <p:cNvSpPr/>
          <p:nvPr/>
        </p:nvSpPr>
        <p:spPr>
          <a:xfrm>
            <a:off x="5070812" y="3948507"/>
            <a:ext cx="2242800" cy="2242800"/>
          </a:xfrm>
          <a:prstGeom prst="diamond">
            <a:avLst/>
          </a:prstGeom>
          <a:solidFill>
            <a:srgbClr val="3BA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dirty="0"/>
              <a:t>"Instead of" Trigger to completely replace a event action from happening.</a:t>
            </a:r>
          </a:p>
          <a:p>
            <a:pPr lvl="1"/>
            <a:r>
              <a:rPr lang="en-US" dirty="0"/>
              <a:t>You can apply totally different logic.</a:t>
            </a:r>
          </a:p>
        </p:txBody>
      </p:sp>
      <p:sp>
        <p:nvSpPr>
          <p:cNvPr id="520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Instead of Trigger</a:t>
            </a:r>
            <a:endParaRPr lang="bg-BG" dirty="0"/>
          </a:p>
        </p:txBody>
      </p:sp>
      <p:sp>
        <p:nvSpPr>
          <p:cNvPr id="2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428412" y="6553200"/>
            <a:ext cx="4572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46</a:t>
            </a:fld>
            <a:endParaRPr lang="en-US" dirty="0"/>
          </a:p>
        </p:txBody>
      </p:sp>
      <p:sp>
        <p:nvSpPr>
          <p:cNvPr id="25" name="Rectangle 12"/>
          <p:cNvSpPr/>
          <p:nvPr/>
        </p:nvSpPr>
        <p:spPr>
          <a:xfrm>
            <a:off x="2723612" y="4114800"/>
            <a:ext cx="1872000" cy="18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Action</a:t>
            </a:r>
          </a:p>
        </p:txBody>
      </p:sp>
      <p:cxnSp>
        <p:nvCxnSpPr>
          <p:cNvPr id="32" name="Straight Connector 19"/>
          <p:cNvCxnSpPr>
            <a:cxnSpLocks/>
            <a:stCxn id="25" idx="3"/>
            <a:endCxn id="28" idx="1"/>
          </p:cNvCxnSpPr>
          <p:nvPr/>
        </p:nvCxnSpPr>
        <p:spPr>
          <a:xfrm>
            <a:off x="4595612" y="5050800"/>
            <a:ext cx="475200" cy="19107"/>
          </a:xfrm>
          <a:prstGeom prst="line">
            <a:avLst/>
          </a:prstGeom>
          <a:solidFill>
            <a:srgbClr val="F0A22E">
              <a:alpha val="25098"/>
            </a:srgbClr>
          </a:solidFill>
          <a:ln w="57150">
            <a:solidFill>
              <a:srgbClr val="F3CD60"/>
            </a:solidFill>
            <a:prstDash val="soli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9" name="TextBox 16"/>
          <p:cNvSpPr txBox="1"/>
          <p:nvPr/>
        </p:nvSpPr>
        <p:spPr>
          <a:xfrm>
            <a:off x="5546012" y="4789190"/>
            <a:ext cx="138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Event</a:t>
            </a:r>
          </a:p>
        </p:txBody>
      </p:sp>
    </p:spTree>
    <p:extLst>
      <p:ext uri="{BB962C8B-B14F-4D97-AF65-F5344CB8AC3E}">
        <p14:creationId xmlns:p14="http://schemas.microsoft.com/office/powerpoint/2010/main" xmlns="" val="115377914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5" grpId="0" animBg="1"/>
      <p:bldP spid="29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Diamond 15"/>
          <p:cNvSpPr/>
          <p:nvPr/>
        </p:nvSpPr>
        <p:spPr>
          <a:xfrm>
            <a:off x="5070812" y="3948507"/>
            <a:ext cx="2242800" cy="2242800"/>
          </a:xfrm>
          <a:prstGeom prst="diamond">
            <a:avLst/>
          </a:prstGeom>
          <a:solidFill>
            <a:srgbClr val="C6C0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dirty="0"/>
              <a:t>"Instead of" Trigger to completely replace a event action from happening.</a:t>
            </a:r>
          </a:p>
          <a:p>
            <a:pPr lvl="1"/>
            <a:r>
              <a:rPr lang="en-US" dirty="0"/>
              <a:t>You can apply totally </a:t>
            </a:r>
            <a:r>
              <a:rPr lang="en-US" b="1" dirty="0"/>
              <a:t>different</a:t>
            </a:r>
            <a:r>
              <a:rPr lang="en-US" dirty="0"/>
              <a:t> logic.</a:t>
            </a:r>
          </a:p>
        </p:txBody>
      </p:sp>
      <p:sp>
        <p:nvSpPr>
          <p:cNvPr id="520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Instead of Trigger</a:t>
            </a:r>
            <a:endParaRPr lang="bg-BG" dirty="0"/>
          </a:p>
        </p:txBody>
      </p:sp>
      <p:sp>
        <p:nvSpPr>
          <p:cNvPr id="2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428412" y="6553200"/>
            <a:ext cx="4572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47</a:t>
            </a:fld>
            <a:endParaRPr lang="en-US" dirty="0"/>
          </a:p>
        </p:txBody>
      </p:sp>
      <p:sp>
        <p:nvSpPr>
          <p:cNvPr id="25" name="Rectangle 12"/>
          <p:cNvSpPr/>
          <p:nvPr/>
        </p:nvSpPr>
        <p:spPr>
          <a:xfrm>
            <a:off x="2723612" y="4114800"/>
            <a:ext cx="1872000" cy="18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Action</a:t>
            </a:r>
          </a:p>
        </p:txBody>
      </p:sp>
      <p:cxnSp>
        <p:nvCxnSpPr>
          <p:cNvPr id="32" name="Straight Connector 19"/>
          <p:cNvCxnSpPr>
            <a:cxnSpLocks/>
            <a:stCxn id="25" idx="3"/>
            <a:endCxn id="28" idx="1"/>
          </p:cNvCxnSpPr>
          <p:nvPr/>
        </p:nvCxnSpPr>
        <p:spPr>
          <a:xfrm>
            <a:off x="4595612" y="5050800"/>
            <a:ext cx="475200" cy="19107"/>
          </a:xfrm>
          <a:prstGeom prst="line">
            <a:avLst/>
          </a:prstGeom>
          <a:solidFill>
            <a:srgbClr val="F0A22E">
              <a:alpha val="25098"/>
            </a:srgbClr>
          </a:solidFill>
          <a:ln w="57150">
            <a:solidFill>
              <a:srgbClr val="F3CD60"/>
            </a:solidFill>
            <a:prstDash val="soli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9" name="TextBox 16"/>
          <p:cNvSpPr txBox="1"/>
          <p:nvPr/>
        </p:nvSpPr>
        <p:spPr>
          <a:xfrm>
            <a:off x="5546012" y="4789190"/>
            <a:ext cx="1386600" cy="523220"/>
          </a:xfrm>
          <a:prstGeom prst="rect">
            <a:avLst/>
          </a:prstGeom>
          <a:solidFill>
            <a:srgbClr val="C6C0AA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Event</a:t>
            </a:r>
          </a:p>
        </p:txBody>
      </p:sp>
      <p:sp>
        <p:nvSpPr>
          <p:cNvPr id="27" name="Rectangle 13"/>
          <p:cNvSpPr/>
          <p:nvPr/>
        </p:nvSpPr>
        <p:spPr>
          <a:xfrm>
            <a:off x="7788812" y="4133907"/>
            <a:ext cx="1872000" cy="187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Trigger</a:t>
            </a:r>
          </a:p>
        </p:txBody>
      </p:sp>
      <p:sp>
        <p:nvSpPr>
          <p:cNvPr id="30" name="Rectangle: Rounded Corners 24"/>
          <p:cNvSpPr/>
          <p:nvPr/>
        </p:nvSpPr>
        <p:spPr>
          <a:xfrm>
            <a:off x="2521480" y="3776131"/>
            <a:ext cx="7315200" cy="2514600"/>
          </a:xfrm>
          <a:prstGeom prst="roundRect">
            <a:avLst/>
          </a:prstGeom>
          <a:noFill/>
          <a:ln w="762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cxnSp>
        <p:nvCxnSpPr>
          <p:cNvPr id="31" name="Straight Connector 19"/>
          <p:cNvCxnSpPr>
            <a:cxnSpLocks/>
            <a:stCxn id="28" idx="3"/>
            <a:endCxn id="27" idx="1"/>
          </p:cNvCxnSpPr>
          <p:nvPr/>
        </p:nvCxnSpPr>
        <p:spPr>
          <a:xfrm>
            <a:off x="7313612" y="5069907"/>
            <a:ext cx="475200" cy="0"/>
          </a:xfrm>
          <a:prstGeom prst="line">
            <a:avLst/>
          </a:prstGeom>
          <a:solidFill>
            <a:srgbClr val="F0A22E">
              <a:alpha val="25098"/>
            </a:srgbClr>
          </a:solidFill>
          <a:ln w="57150">
            <a:solidFill>
              <a:srgbClr val="F3CD60"/>
            </a:solidFill>
            <a:prstDash val="soli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xmlns="" val="30471317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30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dirty="0"/>
              <a:t>There are three different events that can be applied within a trigger:</a:t>
            </a:r>
          </a:p>
        </p:txBody>
      </p:sp>
      <p:sp>
        <p:nvSpPr>
          <p:cNvPr id="520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Events</a:t>
            </a:r>
            <a:endParaRPr lang="bg-BG" dirty="0"/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428412" y="6553200"/>
            <a:ext cx="457200" cy="228600"/>
          </a:xfrm>
          <a:prstGeom prst="rect">
            <a:avLst/>
          </a:prstGeom>
          <a:ln>
            <a:noFill/>
          </a:ln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48</a:t>
            </a:fld>
            <a:endParaRPr lang="en-US" dirty="0"/>
          </a:p>
        </p:txBody>
      </p:sp>
      <p:sp>
        <p:nvSpPr>
          <p:cNvPr id="12" name="Rectangle: Rounded Corners 31"/>
          <p:cNvSpPr/>
          <p:nvPr/>
        </p:nvSpPr>
        <p:spPr>
          <a:xfrm>
            <a:off x="4701429" y="2743200"/>
            <a:ext cx="2502582" cy="808023"/>
          </a:xfrm>
          <a:prstGeom prst="roundRect">
            <a:avLst>
              <a:gd name="adj" fmla="val 5385"/>
            </a:avLst>
          </a:prstGeom>
          <a:solidFill>
            <a:srgbClr val="F0A22E">
              <a:alpha val="25098"/>
            </a:srgbClr>
          </a:solidFill>
          <a:ln w="57150">
            <a:solidFill>
              <a:srgbClr val="F3CD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Events</a:t>
            </a:r>
          </a:p>
        </p:txBody>
      </p:sp>
      <p:grpSp>
        <p:nvGrpSpPr>
          <p:cNvPr id="13" name="Group 32"/>
          <p:cNvGrpSpPr/>
          <p:nvPr/>
        </p:nvGrpSpPr>
        <p:grpSpPr>
          <a:xfrm>
            <a:off x="3275012" y="5168857"/>
            <a:ext cx="5355416" cy="517456"/>
            <a:chOff x="568292" y="5426144"/>
            <a:chExt cx="5355416" cy="517456"/>
          </a:xfrm>
        </p:grpSpPr>
        <p:sp>
          <p:nvSpPr>
            <p:cNvPr id="14" name="Rectangle: Rounded Corners 13"/>
            <p:cNvSpPr/>
            <p:nvPr/>
          </p:nvSpPr>
          <p:spPr>
            <a:xfrm>
              <a:off x="2469290" y="5426144"/>
              <a:ext cx="1553419" cy="517456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Update</a:t>
              </a:r>
            </a:p>
          </p:txBody>
        </p:sp>
        <p:sp>
          <p:nvSpPr>
            <p:cNvPr id="15" name="Rectangle: Rounded Corners 13"/>
            <p:cNvSpPr/>
            <p:nvPr/>
          </p:nvSpPr>
          <p:spPr>
            <a:xfrm>
              <a:off x="568292" y="5426144"/>
              <a:ext cx="1553418" cy="517456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Insert</a:t>
              </a:r>
            </a:p>
          </p:txBody>
        </p:sp>
        <p:sp>
          <p:nvSpPr>
            <p:cNvPr id="16" name="Rectangle: Rounded Corners 13"/>
            <p:cNvSpPr/>
            <p:nvPr/>
          </p:nvSpPr>
          <p:spPr>
            <a:xfrm>
              <a:off x="4370289" y="5426144"/>
              <a:ext cx="1553419" cy="517456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Delete</a:t>
              </a:r>
            </a:p>
          </p:txBody>
        </p:sp>
      </p:grpSp>
      <p:grpSp>
        <p:nvGrpSpPr>
          <p:cNvPr id="17" name="Group 36"/>
          <p:cNvGrpSpPr/>
          <p:nvPr/>
        </p:nvGrpSpPr>
        <p:grpSpPr>
          <a:xfrm>
            <a:off x="4051721" y="3551223"/>
            <a:ext cx="3801998" cy="1617634"/>
            <a:chOff x="4051721" y="3551223"/>
            <a:chExt cx="3801998" cy="1617634"/>
          </a:xfrm>
        </p:grpSpPr>
        <p:cxnSp>
          <p:nvCxnSpPr>
            <p:cNvPr id="18" name="Straight Connector 37"/>
            <p:cNvCxnSpPr>
              <a:cxnSpLocks/>
              <a:stCxn id="12" idx="2"/>
              <a:endCxn id="15" idx="0"/>
            </p:cNvCxnSpPr>
            <p:nvPr/>
          </p:nvCxnSpPr>
          <p:spPr>
            <a:xfrm flipH="1">
              <a:off x="4051721" y="3551223"/>
              <a:ext cx="1900999" cy="1617634"/>
            </a:xfrm>
            <a:prstGeom prst="line">
              <a:avLst/>
            </a:prstGeom>
            <a:solidFill>
              <a:srgbClr val="F0A22E">
                <a:alpha val="25098"/>
              </a:srgbClr>
            </a:solidFill>
            <a:ln w="57150">
              <a:solidFill>
                <a:srgbClr val="F3CD60"/>
              </a:solidFill>
              <a:prstDash val="solid"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" name="Straight Connector 38"/>
            <p:cNvCxnSpPr>
              <a:cxnSpLocks/>
              <a:stCxn id="12" idx="2"/>
              <a:endCxn id="14" idx="0"/>
            </p:cNvCxnSpPr>
            <p:nvPr/>
          </p:nvCxnSpPr>
          <p:spPr>
            <a:xfrm>
              <a:off x="5952720" y="3551223"/>
              <a:ext cx="0" cy="1617634"/>
            </a:xfrm>
            <a:prstGeom prst="line">
              <a:avLst/>
            </a:prstGeom>
            <a:solidFill>
              <a:srgbClr val="F0A22E">
                <a:alpha val="25098"/>
              </a:srgbClr>
            </a:solidFill>
            <a:ln w="57150">
              <a:solidFill>
                <a:srgbClr val="F3CD60"/>
              </a:solidFill>
              <a:prstDash val="solid"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0" name="Straight Connector 39"/>
            <p:cNvCxnSpPr>
              <a:stCxn id="12" idx="2"/>
              <a:endCxn id="16" idx="0"/>
            </p:cNvCxnSpPr>
            <p:nvPr/>
          </p:nvCxnSpPr>
          <p:spPr>
            <a:xfrm>
              <a:off x="5952720" y="3551223"/>
              <a:ext cx="1900999" cy="1617634"/>
            </a:xfrm>
            <a:prstGeom prst="line">
              <a:avLst/>
            </a:prstGeom>
            <a:solidFill>
              <a:srgbClr val="F0A22E">
                <a:alpha val="25098"/>
              </a:srgbClr>
            </a:solidFill>
            <a:ln w="57150">
              <a:solidFill>
                <a:srgbClr val="F3CD60"/>
              </a:solidFill>
              <a:prstDash val="solid"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xmlns="" val="346711071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After Triggers</a:t>
            </a:r>
            <a:endParaRPr lang="bg-BG" dirty="0"/>
          </a:p>
        </p:txBody>
      </p:sp>
      <p:sp>
        <p:nvSpPr>
          <p:cNvPr id="52121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Defined by the keyword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nsolas" pitchFamily="49" charset="0"/>
              </a:rPr>
              <a:t>FOR</a:t>
            </a:r>
          </a:p>
        </p:txBody>
      </p:sp>
      <p:sp>
        <p:nvSpPr>
          <p:cNvPr id="521220" name="Rectangle 4"/>
          <p:cNvSpPr>
            <a:spLocks noChangeArrowheads="1"/>
          </p:cNvSpPr>
          <p:nvPr/>
        </p:nvSpPr>
        <p:spPr bwMode="auto">
          <a:xfrm>
            <a:off x="1293812" y="1876485"/>
            <a:ext cx="9720177" cy="452431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CREATE TRIGGER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tr_TownsUpdate ON Towns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UPDATE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AS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IF (EXISTS(SELECT * FROM inserted WHERE Name IS NULL) OR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EXISTS(SELECT * FROM inserted WHERE LEN(Name) = 0))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BEGIN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RAISERROR('Town name cannot be empty.', 16, 1)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ROLLBACK TRAN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RETURN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END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UPDATE Towns SET Name='' WHERE TownId=1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428412" y="6553200"/>
            <a:ext cx="4572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49</a:t>
            </a:fld>
            <a:endParaRPr lang="en-US" dirty="0"/>
          </a:p>
        </p:txBody>
      </p:sp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5561012" y="4800600"/>
            <a:ext cx="3290755" cy="789896"/>
          </a:xfrm>
          <a:prstGeom prst="wedgeRoundRectCallout">
            <a:avLst>
              <a:gd name="adj1" fmla="val -52592"/>
              <a:gd name="adj2" fmla="val 9385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This will cause</a:t>
            </a:r>
          </a:p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an error</a:t>
            </a:r>
            <a:endParaRPr lang="bg-BG" sz="28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03671725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21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1220" grpId="0" animBg="1"/>
      <p:bldP spid="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Functions Basics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960812" y="911799"/>
            <a:ext cx="4344280" cy="594620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flipH="1">
            <a:off x="9627711" y="4909729"/>
            <a:ext cx="948417" cy="161527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589439" y="3066358"/>
            <a:ext cx="1191384" cy="163708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211668" y="1151121"/>
            <a:ext cx="1480161" cy="185908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64534" y="173033"/>
            <a:ext cx="2023861" cy="256998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03915" y="2875707"/>
            <a:ext cx="1647782" cy="164778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79412" y="4622623"/>
            <a:ext cx="3238500" cy="2024063"/>
          </a:xfrm>
          <a:prstGeom prst="rect">
            <a:avLst/>
          </a:prstGeom>
        </p:spPr>
      </p:pic>
      <p:sp>
        <p:nvSpPr>
          <p:cNvPr id="13" name="Arrow: Down 15"/>
          <p:cNvSpPr/>
          <p:nvPr/>
        </p:nvSpPr>
        <p:spPr>
          <a:xfrm rot="17370111">
            <a:off x="3601040" y="1521304"/>
            <a:ext cx="376642" cy="121190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4" name="Arrow: Down 15"/>
          <p:cNvSpPr/>
          <p:nvPr/>
        </p:nvSpPr>
        <p:spPr>
          <a:xfrm rot="14896128">
            <a:off x="8380618" y="1815918"/>
            <a:ext cx="376642" cy="121190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5" name="Arrow: Down 15"/>
          <p:cNvSpPr/>
          <p:nvPr/>
        </p:nvSpPr>
        <p:spPr>
          <a:xfrm rot="17370111">
            <a:off x="3159976" y="3432896"/>
            <a:ext cx="376642" cy="121190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6" name="Arrow: Down 15"/>
          <p:cNvSpPr/>
          <p:nvPr/>
        </p:nvSpPr>
        <p:spPr>
          <a:xfrm rot="15247702">
            <a:off x="8565002" y="3541769"/>
            <a:ext cx="376642" cy="121190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7" name="Arrow: Down 15"/>
          <p:cNvSpPr/>
          <p:nvPr/>
        </p:nvSpPr>
        <p:spPr>
          <a:xfrm rot="15636567">
            <a:off x="4131915" y="5467370"/>
            <a:ext cx="293068" cy="94299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8" name="Arrow: Down 15"/>
          <p:cNvSpPr/>
          <p:nvPr/>
        </p:nvSpPr>
        <p:spPr>
          <a:xfrm rot="17463750">
            <a:off x="8611913" y="4984867"/>
            <a:ext cx="376642" cy="121190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xmlns="" val="4291005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Instead Of Triggers</a:t>
            </a:r>
            <a:endParaRPr lang="bg-BG" dirty="0"/>
          </a:p>
        </p:txBody>
      </p:sp>
      <p:sp>
        <p:nvSpPr>
          <p:cNvPr id="52224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Defined by using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INSTEAD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OF</a:t>
            </a:r>
          </a:p>
        </p:txBody>
      </p:sp>
      <p:sp>
        <p:nvSpPr>
          <p:cNvPr id="522244" name="Rectangle 4"/>
          <p:cNvSpPr>
            <a:spLocks noChangeArrowheads="1"/>
          </p:cNvSpPr>
          <p:nvPr/>
        </p:nvSpPr>
        <p:spPr bwMode="auto">
          <a:xfrm>
            <a:off x="1674812" y="1999595"/>
            <a:ext cx="8839200" cy="452431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CREATE TABLE Accounts(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Username varchar(10) NOT NULL PRIMARY KEY,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[Password] varchar(20) NOT NULL,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NOT NULL DEFAULT 'Y')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CREATE TRIGGER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tr_AccountsDelete ON Accounts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INSTEAD OF DELETE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AS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UPDATE a SET Active = 'N'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FROM Accounts AS a JOIN DELETED d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ON d.Username = a.Username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WHERE a.Active = 'Y'  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428412" y="6553200"/>
            <a:ext cx="4572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76567222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22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2244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47965" y="990600"/>
            <a:ext cx="11804821" cy="4335279"/>
          </a:xfrm>
        </p:spPr>
        <p:txBody>
          <a:bodyPr>
            <a:noAutofit/>
          </a:bodyPr>
          <a:lstStyle/>
          <a:p>
            <a:pPr>
              <a:lnSpc>
                <a:spcPct val="95000"/>
              </a:lnSpc>
            </a:pPr>
            <a:r>
              <a:rPr lang="en-US" sz="3600" dirty="0"/>
              <a:t>User defined functions and stored procedures save code repetition.</a:t>
            </a:r>
          </a:p>
          <a:p>
            <a:pPr>
              <a:lnSpc>
                <a:spcPct val="95000"/>
              </a:lnSpc>
            </a:pPr>
            <a:r>
              <a:rPr lang="en-US" sz="3600" dirty="0"/>
              <a:t>Create triggers that apply a given behavior when some condition has occurred.</a:t>
            </a:r>
          </a:p>
          <a:p>
            <a:pPr>
              <a:lnSpc>
                <a:spcPct val="95000"/>
              </a:lnSpc>
            </a:pPr>
            <a:r>
              <a:rPr lang="en-GB" sz="3600" dirty="0"/>
              <a:t>Use </a:t>
            </a:r>
            <a:r>
              <a:rPr lang="en-US" sz="3600" dirty="0"/>
              <a:t>transactions if we want to be </a:t>
            </a:r>
            <a:br>
              <a:rPr lang="en-US" sz="3600" dirty="0"/>
            </a:br>
            <a:r>
              <a:rPr lang="en-US" sz="3600" dirty="0"/>
              <a:t>sure that if all the behavior goes as </a:t>
            </a:r>
            <a:br>
              <a:rPr lang="en-US" sz="3600" dirty="0"/>
            </a:br>
            <a:r>
              <a:rPr lang="en-US" sz="3600" dirty="0"/>
              <a:t>planned</a:t>
            </a:r>
            <a:r>
              <a:rPr lang="en-US" sz="3200" dirty="0"/>
              <a:t/>
            </a:r>
            <a:br>
              <a:rPr lang="en-US" sz="3200" dirty="0"/>
            </a:b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Summary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123314" y="3638171"/>
            <a:ext cx="3908432" cy="2899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669185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Functions, Triggers and Transactions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https://softuni.bg/courses/</a:t>
            </a:r>
            <a:endParaRPr lang="en-US" dirty="0"/>
          </a:p>
        </p:txBody>
      </p:sp>
      <p:pic>
        <p:nvPicPr>
          <p:cNvPr id="32" name="Picture 13">
            <a:hlinkClick r:id="rId4"/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980612" y="2709376"/>
            <a:ext cx="1726158" cy="932887"/>
          </a:xfrm>
          <a:prstGeom prst="roundRect">
            <a:avLst>
              <a:gd name="adj" fmla="val 2953"/>
            </a:avLst>
          </a:prstGeom>
        </p:spPr>
      </p:pic>
      <p:pic>
        <p:nvPicPr>
          <p:cNvPr id="33" name="Picture 14">
            <a:hlinkClick r:id="rId6"/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115840" y="1255208"/>
            <a:ext cx="1752140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34" name="Picture 18">
            <a:hlinkClick r:id="rId8"/>
          </p:cNvPr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12764" y="1255208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35" name="Picture 19">
            <a:hlinkClick r:id="rId10"/>
          </p:cNvPr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12764" y="5373443"/>
            <a:ext cx="3352800" cy="849557"/>
          </a:xfrm>
          <a:prstGeom prst="roundRect">
            <a:avLst>
              <a:gd name="adj" fmla="val 3159"/>
            </a:avLst>
          </a:prstGeom>
        </p:spPr>
      </p:pic>
      <p:pic>
        <p:nvPicPr>
          <p:cNvPr id="36" name="Picture 21">
            <a:hlinkClick r:id="rId12"/>
          </p:cNvPr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358563" y="5373443"/>
            <a:ext cx="2753589" cy="849556"/>
          </a:xfrm>
          <a:prstGeom prst="roundRect">
            <a:avLst>
              <a:gd name="adj" fmla="val 2953"/>
            </a:avLst>
          </a:prstGeom>
        </p:spPr>
      </p:pic>
      <p:pic>
        <p:nvPicPr>
          <p:cNvPr id="37" name="Picture 22">
            <a:hlinkClick r:id="rId14"/>
          </p:cNvPr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633728" y="5373443"/>
            <a:ext cx="4073042" cy="849556"/>
          </a:xfrm>
          <a:prstGeom prst="roundRect">
            <a:avLst>
              <a:gd name="adj" fmla="val 3159"/>
            </a:avLst>
          </a:prstGeom>
        </p:spPr>
      </p:pic>
      <p:pic>
        <p:nvPicPr>
          <p:cNvPr id="38" name="Picture 23">
            <a:hlinkClick r:id="rId16"/>
          </p:cNvPr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8075612" y="1276030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39" name="Picture 24">
            <a:hlinkClick r:id="rId18"/>
          </p:cNvPr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5713413" y="4251041"/>
            <a:ext cx="5993358" cy="550371"/>
          </a:xfrm>
          <a:prstGeom prst="roundRect">
            <a:avLst>
              <a:gd name="adj" fmla="val 3159"/>
            </a:avLst>
          </a:prstGeom>
        </p:spPr>
      </p:pic>
      <p:pic>
        <p:nvPicPr>
          <p:cNvPr id="40" name="Picture 3">
            <a:hlinkClick r:id="rId20"/>
          </p:cNvPr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5637212" y="1276030"/>
            <a:ext cx="1775430" cy="789516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xmlns="" val="383971808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License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/>
              <a:t>This course (slides, examples, demos, videos, homework, etc.)</a:t>
            </a:r>
            <a:br>
              <a:rPr lang="en-US"/>
            </a:br>
            <a:r>
              <a:rPr lang="en-US"/>
              <a:t>is licensed under the "</a:t>
            </a:r>
            <a:r>
              <a:rPr lang="en-US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>
                <a:hlinkClick r:id="rId3"/>
              </a:rPr>
              <a:t> 4.0 International</a:t>
            </a:r>
            <a:r>
              <a:rPr lang="en-US"/>
              <a:t>" 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53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88815" y="4724400"/>
            <a:ext cx="11804822" cy="1997079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2400" dirty="0"/>
              <a:t>Attribution: this work may contain portions from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5"/>
              </a:rPr>
              <a:t>Databases</a:t>
            </a:r>
            <a:r>
              <a:rPr lang="en-US" sz="2000" dirty="0"/>
              <a:t>" course by </a:t>
            </a:r>
            <a:r>
              <a:rPr lang="en-US" sz="2000" noProof="1"/>
              <a:t>Telerik Academy</a:t>
            </a:r>
            <a:r>
              <a:rPr lang="en-US" sz="2000" dirty="0"/>
              <a:t> under </a:t>
            </a:r>
            <a:r>
              <a:rPr lang="en-US" sz="2000" dirty="0">
                <a:hlinkClick r:id="rId6"/>
              </a:rPr>
              <a:t>CC-BY-NC-SA</a:t>
            </a:r>
            <a:r>
              <a:rPr lang="en-US" sz="2000" dirty="0"/>
              <a:t> license</a:t>
            </a:r>
          </a:p>
        </p:txBody>
      </p:sp>
    </p:spTree>
    <p:extLst>
      <p:ext uri="{BB962C8B-B14F-4D97-AF65-F5344CB8AC3E}">
        <p14:creationId xmlns:p14="http://schemas.microsoft.com/office/powerpoint/2010/main" xmlns="" val="400776588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Foundation – </a:t>
            </a:r>
            <a:r>
              <a:rPr lang="en-US" sz="3200" noProof="1">
                <a:hlinkClick r:id="rId3"/>
              </a:rPr>
              <a:t>softuni.org</a:t>
            </a:r>
            <a:endParaRPr lang="en-US" sz="32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>
                <a:hlinkClick r:id="rId6"/>
              </a:rPr>
              <a:t>forum.softuni.bg</a:t>
            </a:r>
            <a:endParaRPr lang="en-US" noProof="1"/>
          </a:p>
        </p:txBody>
      </p:sp>
      <p:pic>
        <p:nvPicPr>
          <p:cNvPr id="9" name="Picture 8" descr="http://softuni.bg">
            <a:hlinkClick r:id="rId4" tooltip="Software University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726400" y="1594686"/>
            <a:ext cx="1701050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descr="http://softuni.org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descr="http://www.facebook.com/SoftwareUniversity">
            <a:hlinkClick r:id="rId9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 bwMode="auto">
          <a:xfrm>
            <a:off x="10075536" y="3512062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>
            <a:hlinkClick r:id="rId6" tooltip="Software University Discussion Forum"/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10109334" y="4876800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4"/>
          </p:cNvPr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762304" y="3093954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9312416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3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/>
              <a:t>Types of User-Defined Functions</a:t>
            </a:r>
            <a:endParaRPr lang="bg-BG" sz="3800" dirty="0"/>
          </a:p>
        </p:txBody>
      </p:sp>
      <p:sp>
        <p:nvSpPr>
          <p:cNvPr id="48435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Scalar functions (like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SQRT(…)</a:t>
            </a:r>
            <a:r>
              <a:rPr lang="en-US" dirty="0"/>
              <a:t>)</a:t>
            </a:r>
            <a:r>
              <a:rPr lang="bg-BG" dirty="0"/>
              <a:t>.</a:t>
            </a:r>
            <a:endParaRPr lang="en-US" dirty="0"/>
          </a:p>
          <a:p>
            <a:pPr lvl="1"/>
            <a:r>
              <a:rPr lang="en-US" dirty="0"/>
              <a:t>Similar to the built-in functions</a:t>
            </a:r>
            <a:r>
              <a:rPr lang="bg-BG" dirty="0"/>
              <a:t>.</a:t>
            </a:r>
            <a:endParaRPr lang="en-US" dirty="0"/>
          </a:p>
          <a:p>
            <a:r>
              <a:rPr lang="en-US" dirty="0"/>
              <a:t>Table-valued functions</a:t>
            </a:r>
            <a:r>
              <a:rPr lang="bg-BG" dirty="0"/>
              <a:t>.</a:t>
            </a:r>
            <a:endParaRPr lang="en-US" dirty="0"/>
          </a:p>
          <a:p>
            <a:pPr lvl="1"/>
            <a:r>
              <a:rPr lang="en-US" dirty="0"/>
              <a:t>Similar to a view with parameters</a:t>
            </a:r>
            <a:r>
              <a:rPr lang="bg-BG" dirty="0"/>
              <a:t>.</a:t>
            </a:r>
            <a:endParaRPr lang="en-US" dirty="0"/>
          </a:p>
          <a:p>
            <a:pPr lvl="1"/>
            <a:r>
              <a:rPr lang="en-US" dirty="0"/>
              <a:t>Return a table as a result of single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SELECT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statement</a:t>
            </a:r>
            <a:r>
              <a:rPr lang="bg-BG" dirty="0"/>
              <a:t>.</a:t>
            </a:r>
            <a:endParaRPr lang="en-US" dirty="0"/>
          </a:p>
          <a:p>
            <a:r>
              <a:rPr lang="en-US" dirty="0"/>
              <a:t>Aggregate functions (like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SUM(…)</a:t>
            </a:r>
            <a:r>
              <a:rPr lang="en-US" dirty="0"/>
              <a:t>)</a:t>
            </a:r>
            <a:r>
              <a:rPr lang="bg-BG" dirty="0"/>
              <a:t>.</a:t>
            </a:r>
            <a:endParaRPr lang="en-US" dirty="0"/>
          </a:p>
          <a:p>
            <a:pPr lvl="1"/>
            <a:r>
              <a:rPr lang="en-US" dirty="0"/>
              <a:t>Perform calculation over set of inputs values</a:t>
            </a:r>
            <a:r>
              <a:rPr lang="bg-BG" dirty="0"/>
              <a:t>.</a:t>
            </a:r>
            <a:endParaRPr lang="en-US" dirty="0"/>
          </a:p>
          <a:p>
            <a:pPr lvl="1"/>
            <a:r>
              <a:rPr lang="en-US" dirty="0"/>
              <a:t>Defined through external .NET functions</a:t>
            </a:r>
            <a:r>
              <a:rPr lang="bg-BG" dirty="0"/>
              <a:t>.</a:t>
            </a:r>
            <a:endParaRPr lang="en-US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428412" y="6553200"/>
            <a:ext cx="4572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6169358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3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43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3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843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3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843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3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843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3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843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3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843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4355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Create Functions 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294660" y="1042913"/>
            <a:ext cx="11590952" cy="549381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CREATE FUNCTION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udf_ProjectDurationWeeks (@StartDate DATETIME, @EndDate DATETIME)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RETURNS INT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AS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BEGIN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DECLARE @projectWeeks INT;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IF(@EndDate IS NULL)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BEGIN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	SET @EndDate = GETDATE()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END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SET @projectWeeks = DATEDIFF(WEEK, @StartDate, @EndDate)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RETURN @projectWeeks;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END</a:t>
            </a:r>
            <a:endParaRPr lang="en-GB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AutoShape 7"/>
          <p:cNvSpPr>
            <a:spLocks noChangeArrowheads="1"/>
          </p:cNvSpPr>
          <p:nvPr/>
        </p:nvSpPr>
        <p:spPr bwMode="auto">
          <a:xfrm>
            <a:off x="3808412" y="1709075"/>
            <a:ext cx="3290755" cy="476903"/>
          </a:xfrm>
          <a:prstGeom prst="wedgeRoundRectCallout">
            <a:avLst>
              <a:gd name="adj1" fmla="val -32929"/>
              <a:gd name="adj2" fmla="val -9106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Function Name</a:t>
            </a:r>
          </a:p>
        </p:txBody>
      </p:sp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7961312" y="1730411"/>
            <a:ext cx="3290755" cy="476903"/>
          </a:xfrm>
          <a:prstGeom prst="wedgeRoundRectCallout">
            <a:avLst>
              <a:gd name="adj1" fmla="val -20639"/>
              <a:gd name="adj2" fmla="val -8737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Parameters </a:t>
            </a:r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1508257" y="2438400"/>
            <a:ext cx="3290755" cy="476903"/>
          </a:xfrm>
          <a:prstGeom prst="wedgeRoundRectCallout">
            <a:avLst>
              <a:gd name="adj1" fmla="val -36136"/>
              <a:gd name="adj2" fmla="val -8737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Return Value</a:t>
            </a:r>
          </a:p>
        </p:txBody>
      </p:sp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6842257" y="2711647"/>
            <a:ext cx="3290755" cy="476903"/>
          </a:xfrm>
          <a:prstGeom prst="wedgeRoundRectCallout">
            <a:avLst>
              <a:gd name="adj1" fmla="val -61022"/>
              <a:gd name="adj2" fmla="val 5067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Variable</a:t>
            </a:r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5561012" y="3641335"/>
            <a:ext cx="3290755" cy="476903"/>
          </a:xfrm>
          <a:prstGeom prst="wedgeRoundRectCallout">
            <a:avLst>
              <a:gd name="adj1" fmla="val -58799"/>
              <a:gd name="adj2" fmla="val -3624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IF Statement</a:t>
            </a:r>
          </a:p>
        </p:txBody>
      </p:sp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5789612" y="5715000"/>
            <a:ext cx="3290755" cy="476903"/>
          </a:xfrm>
          <a:prstGeom prst="wedgeRoundRectCallout">
            <a:avLst>
              <a:gd name="adj1" fmla="val -58799"/>
              <a:gd name="adj2" fmla="val -3624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Return result</a:t>
            </a:r>
          </a:p>
        </p:txBody>
      </p:sp>
    </p:spTree>
    <p:extLst>
      <p:ext uri="{BB962C8B-B14F-4D97-AF65-F5344CB8AC3E}">
        <p14:creationId xmlns:p14="http://schemas.microsoft.com/office/powerpoint/2010/main" xmlns="" val="903289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Execute Functions 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455612" y="1042913"/>
            <a:ext cx="11176372" cy="249299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SELECT [ProjectID],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[StartDate],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[EndDate],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dbo.udf_ProjectDurationWeeks([StartDate],[EndDate])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AS ProjectWeeks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FROM [SoftUni].[dbo].[Projects]</a:t>
            </a:r>
            <a:endParaRPr lang="en-GB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206606056"/>
              </p:ext>
            </p:extLst>
          </p:nvPr>
        </p:nvGraphicFramePr>
        <p:xfrm>
          <a:off x="760412" y="4212287"/>
          <a:ext cx="10634420" cy="2393368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658605">
                  <a:extLst>
                    <a:ext uri="{9D8B030D-6E8A-4147-A177-3AD203B41FA5}">
                      <a16:colId xmlns:a16="http://schemas.microsoft.com/office/drawing/2014/main" xmlns="" val="359195456"/>
                    </a:ext>
                  </a:extLst>
                </a:gridCol>
                <a:gridCol w="2658605">
                  <a:extLst>
                    <a:ext uri="{9D8B030D-6E8A-4147-A177-3AD203B41FA5}">
                      <a16:colId xmlns:a16="http://schemas.microsoft.com/office/drawing/2014/main" xmlns="" val="491820112"/>
                    </a:ext>
                  </a:extLst>
                </a:gridCol>
                <a:gridCol w="2658605">
                  <a:extLst>
                    <a:ext uri="{9D8B030D-6E8A-4147-A177-3AD203B41FA5}">
                      <a16:colId xmlns:a16="http://schemas.microsoft.com/office/drawing/2014/main" xmlns="" val="3774891810"/>
                    </a:ext>
                  </a:extLst>
                </a:gridCol>
                <a:gridCol w="2658605">
                  <a:extLst>
                    <a:ext uri="{9D8B030D-6E8A-4147-A177-3AD203B41FA5}">
                      <a16:colId xmlns:a16="http://schemas.microsoft.com/office/drawing/2014/main" xmlns="" val="3776866281"/>
                    </a:ext>
                  </a:extLst>
                </a:gridCol>
              </a:tblGrid>
              <a:tr h="598342">
                <a:tc>
                  <a:txBody>
                    <a:bodyPr/>
                    <a:lstStyle/>
                    <a:p>
                      <a:r>
                        <a:rPr lang="en-US" sz="3100" noProof="1">
                          <a:solidFill>
                            <a:schemeClr val="tx1"/>
                          </a:solidFill>
                        </a:rPr>
                        <a:t>ProjectID</a:t>
                      </a:r>
                    </a:p>
                  </a:txBody>
                  <a:tcPr marL="119668" marR="119668" marT="59835" marB="59835">
                    <a:solidFill>
                      <a:schemeClr val="accent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100" noProof="1">
                          <a:solidFill>
                            <a:schemeClr val="tx1"/>
                          </a:solidFill>
                        </a:rPr>
                        <a:t>StartDate</a:t>
                      </a:r>
                    </a:p>
                  </a:txBody>
                  <a:tcPr marL="119668" marR="119668" marT="59835" marB="59835">
                    <a:solidFill>
                      <a:schemeClr val="accent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100" noProof="1">
                          <a:solidFill>
                            <a:schemeClr val="tx1"/>
                          </a:solidFill>
                        </a:rPr>
                        <a:t>EndDate</a:t>
                      </a:r>
                    </a:p>
                  </a:txBody>
                  <a:tcPr marL="119668" marR="119668" marT="59835" marB="59835">
                    <a:solidFill>
                      <a:schemeClr val="accent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100" noProof="1">
                          <a:solidFill>
                            <a:schemeClr val="tx1"/>
                          </a:solidFill>
                        </a:rPr>
                        <a:t>ProjectWeeks</a:t>
                      </a:r>
                    </a:p>
                  </a:txBody>
                  <a:tcPr marL="119668" marR="119668" marT="59835" marB="59835">
                    <a:solidFill>
                      <a:schemeClr val="accent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96601892"/>
                  </a:ext>
                </a:extLst>
              </a:tr>
              <a:tr h="598342">
                <a:tc>
                  <a:txBody>
                    <a:bodyPr/>
                    <a:lstStyle/>
                    <a:p>
                      <a:r>
                        <a:rPr lang="en-US" sz="31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bg-BG" sz="3100" dirty="0">
                        <a:solidFill>
                          <a:schemeClr val="tx1"/>
                        </a:solidFill>
                      </a:endParaRPr>
                    </a:p>
                  </a:txBody>
                  <a:tcPr marL="119668" marR="119668" marT="59835" marB="59835"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100" dirty="0">
                          <a:solidFill>
                            <a:schemeClr val="tx1"/>
                          </a:solidFill>
                        </a:rPr>
                        <a:t>2016-09-01</a:t>
                      </a:r>
                      <a:endParaRPr lang="bg-BG" sz="3100" dirty="0">
                        <a:solidFill>
                          <a:schemeClr val="tx1"/>
                        </a:solidFill>
                      </a:endParaRPr>
                    </a:p>
                  </a:txBody>
                  <a:tcPr marL="119668" marR="119668" marT="59835" marB="59835"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100" dirty="0">
                          <a:solidFill>
                            <a:schemeClr val="tx1"/>
                          </a:solidFill>
                        </a:rPr>
                        <a:t>2016-10-07</a:t>
                      </a:r>
                      <a:endParaRPr lang="bg-BG" sz="3100" dirty="0">
                        <a:solidFill>
                          <a:schemeClr val="tx1"/>
                        </a:solidFill>
                      </a:endParaRPr>
                    </a:p>
                  </a:txBody>
                  <a:tcPr marL="119668" marR="119668" marT="59835" marB="59835"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10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bg-BG" sz="3100" dirty="0">
                        <a:solidFill>
                          <a:schemeClr val="tx1"/>
                        </a:solidFill>
                      </a:endParaRPr>
                    </a:p>
                  </a:txBody>
                  <a:tcPr marL="119668" marR="119668" marT="59835" marB="59835"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618236447"/>
                  </a:ext>
                </a:extLst>
              </a:tr>
              <a:tr h="598342">
                <a:tc>
                  <a:txBody>
                    <a:bodyPr/>
                    <a:lstStyle/>
                    <a:p>
                      <a:r>
                        <a:rPr lang="en-US" sz="31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bg-BG" sz="3100" dirty="0">
                        <a:solidFill>
                          <a:schemeClr val="tx1"/>
                        </a:solidFill>
                      </a:endParaRPr>
                    </a:p>
                  </a:txBody>
                  <a:tcPr marL="119668" marR="119668" marT="59835" marB="59835"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100" dirty="0">
                          <a:solidFill>
                            <a:schemeClr val="tx1"/>
                          </a:solidFill>
                        </a:rPr>
                        <a:t>2016-10-01</a:t>
                      </a:r>
                      <a:endParaRPr lang="bg-BG" sz="3100" dirty="0">
                        <a:solidFill>
                          <a:schemeClr val="tx1"/>
                        </a:solidFill>
                      </a:endParaRPr>
                    </a:p>
                  </a:txBody>
                  <a:tcPr marL="119668" marR="119668" marT="59835" marB="59835"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100" dirty="0">
                          <a:solidFill>
                            <a:schemeClr val="tx1"/>
                          </a:solidFill>
                        </a:rPr>
                        <a:t>2016-10-07</a:t>
                      </a:r>
                      <a:endParaRPr lang="bg-BG" sz="3100" dirty="0">
                        <a:solidFill>
                          <a:schemeClr val="tx1"/>
                        </a:solidFill>
                      </a:endParaRPr>
                    </a:p>
                  </a:txBody>
                  <a:tcPr marL="119668" marR="119668" marT="59835" marB="59835"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1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bg-BG" sz="3100" dirty="0">
                        <a:solidFill>
                          <a:schemeClr val="tx1"/>
                        </a:solidFill>
                      </a:endParaRPr>
                    </a:p>
                  </a:txBody>
                  <a:tcPr marL="119668" marR="119668" marT="59835" marB="59835"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410275746"/>
                  </a:ext>
                </a:extLst>
              </a:tr>
              <a:tr h="598342">
                <a:tc>
                  <a:txBody>
                    <a:bodyPr/>
                    <a:lstStyle/>
                    <a:p>
                      <a:r>
                        <a:rPr lang="en-US" sz="310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bg-BG" sz="3100" dirty="0">
                        <a:solidFill>
                          <a:schemeClr val="tx1"/>
                        </a:solidFill>
                      </a:endParaRPr>
                    </a:p>
                  </a:txBody>
                  <a:tcPr marL="119668" marR="119668" marT="59835" marB="59835"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100" dirty="0">
                          <a:solidFill>
                            <a:schemeClr val="tx1"/>
                          </a:solidFill>
                        </a:rPr>
                        <a:t>2015-10-07</a:t>
                      </a:r>
                      <a:endParaRPr lang="bg-BG" sz="3100" dirty="0">
                        <a:solidFill>
                          <a:schemeClr val="tx1"/>
                        </a:solidFill>
                      </a:endParaRPr>
                    </a:p>
                  </a:txBody>
                  <a:tcPr marL="119668" marR="119668" marT="59835" marB="59835"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100" dirty="0">
                          <a:solidFill>
                            <a:schemeClr val="tx1"/>
                          </a:solidFill>
                        </a:rPr>
                        <a:t>NULL</a:t>
                      </a:r>
                      <a:endParaRPr lang="bg-BG" sz="3100" dirty="0">
                        <a:solidFill>
                          <a:schemeClr val="tx1"/>
                        </a:solidFill>
                      </a:endParaRPr>
                    </a:p>
                  </a:txBody>
                  <a:tcPr marL="119668" marR="119668" marT="59835" marB="59835"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100" dirty="0">
                          <a:solidFill>
                            <a:schemeClr val="tx1"/>
                          </a:solidFill>
                        </a:rPr>
                        <a:t>52</a:t>
                      </a:r>
                      <a:endParaRPr lang="bg-BG" sz="3100" dirty="0">
                        <a:solidFill>
                          <a:schemeClr val="tx1"/>
                        </a:solidFill>
                      </a:endParaRPr>
                    </a:p>
                  </a:txBody>
                  <a:tcPr marL="119668" marR="119668" marT="59835" marB="59835"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063521319"/>
                  </a:ext>
                </a:extLst>
              </a:tr>
            </a:tbl>
          </a:graphicData>
        </a:graphic>
      </p:graphicFrame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5417164" y="1628157"/>
            <a:ext cx="3290755" cy="476903"/>
          </a:xfrm>
          <a:prstGeom prst="wedgeRoundRectCallout">
            <a:avLst>
              <a:gd name="adj1" fmla="val -38792"/>
              <a:gd name="adj2" fmla="val 8901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Call function</a:t>
            </a:r>
          </a:p>
        </p:txBody>
      </p:sp>
    </p:spTree>
    <p:extLst>
      <p:ext uri="{BB962C8B-B14F-4D97-AF65-F5344CB8AC3E}">
        <p14:creationId xmlns:p14="http://schemas.microsoft.com/office/powerpoint/2010/main" xmlns="" val="1871971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6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GB" sz="3200" dirty="0"/>
              <a:t>Write a function </a:t>
            </a:r>
            <a:r>
              <a:rPr lang="en-GB" sz="3200" b="1" noProof="1"/>
              <a:t>ufn_GetSalaryLevel</a:t>
            </a:r>
            <a:r>
              <a:rPr lang="en-GB" sz="3200" dirty="0"/>
              <a:t>(@salary MONEY) that receives </a:t>
            </a:r>
            <a:r>
              <a:rPr lang="en-GB" sz="3200" b="1" dirty="0"/>
              <a:t>salary</a:t>
            </a:r>
            <a:r>
              <a:rPr lang="en-GB" sz="3200" dirty="0"/>
              <a:t> of an employee and returns the </a:t>
            </a:r>
            <a:r>
              <a:rPr lang="en-GB" sz="3200" b="1" dirty="0"/>
              <a:t>level of the salary</a:t>
            </a:r>
            <a:r>
              <a:rPr lang="en-GB" sz="3200" dirty="0"/>
              <a:t>.</a:t>
            </a:r>
            <a:endParaRPr lang="en-US" sz="3200" dirty="0"/>
          </a:p>
          <a:p>
            <a:pPr lvl="1"/>
            <a:r>
              <a:rPr lang="en-GB" sz="2800" dirty="0"/>
              <a:t>If salary is </a:t>
            </a:r>
            <a:r>
              <a:rPr lang="en-GB" sz="2800" b="1" dirty="0"/>
              <a:t>&lt; 30000</a:t>
            </a:r>
            <a:r>
              <a:rPr lang="en-GB" sz="2800" dirty="0"/>
              <a:t> return </a:t>
            </a:r>
            <a:r>
              <a:rPr lang="en-GB" sz="2800" b="1" dirty="0"/>
              <a:t>"Low"</a:t>
            </a:r>
            <a:endParaRPr lang="en-US" sz="2800" dirty="0"/>
          </a:p>
          <a:p>
            <a:pPr lvl="1"/>
            <a:r>
              <a:rPr lang="en-GB" sz="2800" dirty="0"/>
              <a:t>If salary is </a:t>
            </a:r>
            <a:r>
              <a:rPr lang="en-GB" sz="2800" b="1" dirty="0"/>
              <a:t>between 30000 and 50000 (inclusive)</a:t>
            </a:r>
            <a:r>
              <a:rPr lang="en-GB" sz="2800" dirty="0"/>
              <a:t> return</a:t>
            </a:r>
            <a:r>
              <a:rPr lang="en-GB" sz="2800" b="1" dirty="0"/>
              <a:t> "Average"</a:t>
            </a:r>
            <a:endParaRPr lang="en-US" sz="2800" dirty="0"/>
          </a:p>
          <a:p>
            <a:pPr lvl="1"/>
            <a:r>
              <a:rPr lang="en-GB" sz="2800" dirty="0"/>
              <a:t>If salary is </a:t>
            </a:r>
            <a:r>
              <a:rPr lang="en-GB" sz="2800" b="1" dirty="0"/>
              <a:t>&gt; 50000</a:t>
            </a:r>
            <a:r>
              <a:rPr lang="en-GB" sz="2800" dirty="0"/>
              <a:t> return</a:t>
            </a:r>
            <a:r>
              <a:rPr lang="en-GB" sz="2800" b="1" dirty="0"/>
              <a:t> "High"</a:t>
            </a:r>
            <a:endParaRPr lang="en-US" sz="2800" dirty="0"/>
          </a:p>
          <a:p>
            <a:pPr lvl="1">
              <a:lnSpc>
                <a:spcPct val="100000"/>
              </a:lnSpc>
            </a:pPr>
            <a:endParaRPr lang="en-US" dirty="0"/>
          </a:p>
        </p:txBody>
      </p:sp>
      <p:sp>
        <p:nvSpPr>
          <p:cNvPr id="54067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Problem: Salary Level Function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7" name="TextBox 5"/>
          <p:cNvSpPr txBox="1"/>
          <p:nvPr/>
        </p:nvSpPr>
        <p:spPr>
          <a:xfrm>
            <a:off x="760412" y="6167735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3"/>
              </a:rPr>
              <a:t>https://judge.softuni.bg/Contests/Practice/Index/302#4</a:t>
            </a:r>
            <a:endParaRPr lang="en-US" dirty="0"/>
          </a:p>
        </p:txBody>
      </p:sp>
      <p:pic>
        <p:nvPicPr>
          <p:cNvPr id="9" name="Picture 4" descr="application, desktop, development, programming ic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150170" y="4358072"/>
            <a:ext cx="1744842" cy="174484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Картина 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12812" y="4358072"/>
            <a:ext cx="6096000" cy="1580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432616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6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406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6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406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6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406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0675" grpId="0" uiExpand="1" build="p"/>
    </p:bldLst>
  </p:timing>
</p:sld>
</file>

<file path=ppt/theme/theme1.xml><?xml version="1.0" encoding="utf-8"?>
<a:theme xmlns:a="http://schemas.openxmlformats.org/drawingml/2006/main" name="SoftUni 16x9">
  <a:themeElements>
    <a:clrScheme name="Custom 1">
      <a:dk1>
        <a:sysClr val="windowText" lastClr="000000"/>
      </a:dk1>
      <a:lt1>
        <a:sysClr val="window" lastClr="FFFFFF"/>
      </a:lt1>
      <a:dk2>
        <a:srgbClr val="D9D5C7"/>
      </a:dk2>
      <a:lt2>
        <a:srgbClr val="FBEEDC"/>
      </a:lt2>
      <a:accent1>
        <a:srgbClr val="F3BE60"/>
      </a:accent1>
      <a:accent2>
        <a:srgbClr val="00B050"/>
      </a:accent2>
      <a:accent3>
        <a:srgbClr val="3BABFF"/>
      </a:accent3>
      <a:accent4>
        <a:srgbClr val="7030A0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Software-University-Foundation</Template>
  <TotalTime>3422</TotalTime>
  <Words>2523</Words>
  <Application>Microsoft Office PowerPoint</Application>
  <PresentationFormat>Custom</PresentationFormat>
  <Paragraphs>624</Paragraphs>
  <Slides>54</Slides>
  <Notes>32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55" baseType="lpstr">
      <vt:lpstr>SoftUni 16x9</vt:lpstr>
      <vt:lpstr>User-defined functions, Procedures, Triggers and Transactions</vt:lpstr>
      <vt:lpstr>Table of Contents </vt:lpstr>
      <vt:lpstr>Questions</vt:lpstr>
      <vt:lpstr>User-Defined Functions</vt:lpstr>
      <vt:lpstr>Functions Basics</vt:lpstr>
      <vt:lpstr>Types of User-Defined Functions</vt:lpstr>
      <vt:lpstr>Create Functions </vt:lpstr>
      <vt:lpstr>Execute Functions </vt:lpstr>
      <vt:lpstr>Problem: Salary Level Function</vt:lpstr>
      <vt:lpstr>Solution: Salary Level Function (1)</vt:lpstr>
      <vt:lpstr>Solution: Salary Level Function (2)</vt:lpstr>
      <vt:lpstr>What is a Transaction?</vt:lpstr>
      <vt:lpstr>Transactions</vt:lpstr>
      <vt:lpstr>Transactions: Lifecycle (Rollback)</vt:lpstr>
      <vt:lpstr>Transactions: Lifecycle (Commit)</vt:lpstr>
      <vt:lpstr>Transactions Behavior</vt:lpstr>
      <vt:lpstr>What Can Go Wrong?</vt:lpstr>
      <vt:lpstr>Checkpoints in games</vt:lpstr>
      <vt:lpstr>What are Transactions?</vt:lpstr>
      <vt:lpstr>Transactions Syntax</vt:lpstr>
      <vt:lpstr>Transactions Properties</vt:lpstr>
      <vt:lpstr>Atomicity</vt:lpstr>
      <vt:lpstr>Consistency</vt:lpstr>
      <vt:lpstr>Isolation</vt:lpstr>
      <vt:lpstr>Durability</vt:lpstr>
      <vt:lpstr>Stored Procedures</vt:lpstr>
      <vt:lpstr>What are Stored Procedures?</vt:lpstr>
      <vt:lpstr>Creating Stored Procedures</vt:lpstr>
      <vt:lpstr>Executing Stored Procedures</vt:lpstr>
      <vt:lpstr>Altering Stored Procedures</vt:lpstr>
      <vt:lpstr>Dropping Stored Procedures</vt:lpstr>
      <vt:lpstr>Stored Procedures</vt:lpstr>
      <vt:lpstr>Defining Parameterized Procedures</vt:lpstr>
      <vt:lpstr>Parameterized Stored Procedures – Example</vt:lpstr>
      <vt:lpstr>Passing Parameter Values</vt:lpstr>
      <vt:lpstr>Returning Values Using OUTPUT Parameters</vt:lpstr>
      <vt:lpstr>Problem: Employees with Three Projects</vt:lpstr>
      <vt:lpstr>Solution: Employees with Three Projects (1)</vt:lpstr>
      <vt:lpstr>Solution: Employees with Three Projects (2)</vt:lpstr>
      <vt:lpstr>Problem: Withdraw Money</vt:lpstr>
      <vt:lpstr>Solution: Withdraw Money (1)</vt:lpstr>
      <vt:lpstr>Solution: Withdraw Money (2)</vt:lpstr>
      <vt:lpstr>Triggers</vt:lpstr>
      <vt:lpstr>What Are Triggers?</vt:lpstr>
      <vt:lpstr>After Trigger</vt:lpstr>
      <vt:lpstr>Instead of Trigger</vt:lpstr>
      <vt:lpstr>Instead of Trigger</vt:lpstr>
      <vt:lpstr>Events</vt:lpstr>
      <vt:lpstr>After Triggers</vt:lpstr>
      <vt:lpstr>Instead Of Triggers</vt:lpstr>
      <vt:lpstr>Summary</vt:lpstr>
      <vt:lpstr>Functions, Triggers and Transactions</vt:lpstr>
      <vt:lpstr>License</vt:lpstr>
      <vt:lpstr>Free Trainings @ Software University</vt:lpstr>
    </vt:vector>
  </TitlesOfParts>
  <Company>Software University (SoftUni)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Functions, Triggers and Transactions</dc:title>
  <dc:subject>Software Development Course</dc:subject>
  <dc:creator>Software University Foundation</dc:creator>
  <cp:keywords>Databases, SoftUni, Software University, MSSQL, SQL Management Studio, SQL Server Express</cp:keywords>
  <dc:description>Software University Foundation - http://softuni.org</dc:description>
  <cp:lastModifiedBy>Потребител на Windows</cp:lastModifiedBy>
  <cp:revision>209</cp:revision>
  <dcterms:created xsi:type="dcterms:W3CDTF">2014-01-02T17:00:34Z</dcterms:created>
  <dcterms:modified xsi:type="dcterms:W3CDTF">2017-09-09T17:47:43Z</dcterms:modified>
  <cp:category>DB Basics Course @ SoftUni - https://softuni.bg/courses/databases-basics-ms-sql-server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